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30"/>
  </p:notesMasterIdLst>
  <p:sldIdLst>
    <p:sldId id="308" r:id="rId2"/>
    <p:sldId id="321" r:id="rId3"/>
    <p:sldId id="322" r:id="rId4"/>
    <p:sldId id="267" r:id="rId5"/>
    <p:sldId id="301" r:id="rId6"/>
    <p:sldId id="288" r:id="rId7"/>
    <p:sldId id="302" r:id="rId8"/>
    <p:sldId id="277" r:id="rId9"/>
    <p:sldId id="298" r:id="rId10"/>
    <p:sldId id="276" r:id="rId11"/>
    <p:sldId id="320" r:id="rId12"/>
    <p:sldId id="319" r:id="rId13"/>
    <p:sldId id="262" r:id="rId14"/>
    <p:sldId id="328" r:id="rId15"/>
    <p:sldId id="317" r:id="rId16"/>
    <p:sldId id="268" r:id="rId17"/>
    <p:sldId id="318" r:id="rId18"/>
    <p:sldId id="275" r:id="rId19"/>
    <p:sldId id="274" r:id="rId20"/>
    <p:sldId id="324" r:id="rId21"/>
    <p:sldId id="325" r:id="rId22"/>
    <p:sldId id="326" r:id="rId23"/>
    <p:sldId id="312" r:id="rId24"/>
    <p:sldId id="331" r:id="rId25"/>
    <p:sldId id="330" r:id="rId26"/>
    <p:sldId id="332" r:id="rId27"/>
    <p:sldId id="334" r:id="rId28"/>
    <p:sldId id="307" r:id="rId29"/>
  </p:sldIdLst>
  <p:sldSz cx="9144000" cy="6858000" type="screen4x3"/>
  <p:notesSz cx="6858000" cy="9144000"/>
  <p:defaultTextStyle>
    <a:defPPr>
      <a:defRPr lang="zh-CN"/>
    </a:defPPr>
    <a:lvl1pPr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1pPr>
    <a:lvl2pPr marL="4572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2pPr>
    <a:lvl3pPr marL="9144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3pPr>
    <a:lvl4pPr marL="13716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4pPr>
    <a:lvl5pPr marL="18288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5pPr>
    <a:lvl6pPr marL="2286000" algn="l" defTabSz="914400" rtl="0" eaLnBrk="1" latinLnBrk="0" hangingPunct="1">
      <a:defRPr sz="3200" kern="1200">
        <a:solidFill>
          <a:schemeClr val="tx1"/>
        </a:solidFill>
        <a:latin typeface="Arial" pitchFamily="34" charset="0"/>
        <a:ea typeface="宋体" pitchFamily="2" charset="-122"/>
        <a:cs typeface="+mn-cs"/>
      </a:defRPr>
    </a:lvl6pPr>
    <a:lvl7pPr marL="2743200" algn="l" defTabSz="914400" rtl="0" eaLnBrk="1" latinLnBrk="0" hangingPunct="1">
      <a:defRPr sz="3200" kern="1200">
        <a:solidFill>
          <a:schemeClr val="tx1"/>
        </a:solidFill>
        <a:latin typeface="Arial" pitchFamily="34" charset="0"/>
        <a:ea typeface="宋体" pitchFamily="2" charset="-122"/>
        <a:cs typeface="+mn-cs"/>
      </a:defRPr>
    </a:lvl7pPr>
    <a:lvl8pPr marL="3200400" algn="l" defTabSz="914400" rtl="0" eaLnBrk="1" latinLnBrk="0" hangingPunct="1">
      <a:defRPr sz="3200" kern="1200">
        <a:solidFill>
          <a:schemeClr val="tx1"/>
        </a:solidFill>
        <a:latin typeface="Arial" pitchFamily="34" charset="0"/>
        <a:ea typeface="宋体" pitchFamily="2" charset="-122"/>
        <a:cs typeface="+mn-cs"/>
      </a:defRPr>
    </a:lvl8pPr>
    <a:lvl9pPr marL="3657600" algn="l" defTabSz="914400" rtl="0" eaLnBrk="1" latinLnBrk="0" hangingPunct="1">
      <a:defRPr sz="3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3300"/>
    <a:srgbClr val="006600"/>
    <a:srgbClr val="663300"/>
    <a:srgbClr val="D4E3F0"/>
    <a:srgbClr val="FFFFCC"/>
    <a:srgbClr val="CCFFFF"/>
    <a:srgbClr val="99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359" autoAdjust="0"/>
  </p:normalViewPr>
  <p:slideViewPr>
    <p:cSldViewPr>
      <p:cViewPr varScale="1">
        <p:scale>
          <a:sx n="107" d="100"/>
          <a:sy n="107" d="100"/>
        </p:scale>
        <p:origin x="-19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latin typeface="Arial" charset="0"/>
              </a:defRPr>
            </a:lvl1pPr>
          </a:lstStyle>
          <a:p>
            <a:pPr>
              <a:defRPr/>
            </a:pPr>
            <a:endParaRPr lang="en-US" altLang="zh-CN"/>
          </a:p>
        </p:txBody>
      </p:sp>
      <p:sp>
        <p:nvSpPr>
          <p:cNvPr id="244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defRPr>
            </a:lvl1pPr>
          </a:lstStyle>
          <a:p>
            <a:pPr>
              <a:defRPr/>
            </a:pPr>
            <a:endParaRPr lang="en-US" altLang="zh-CN"/>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4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44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latin typeface="Arial" charset="0"/>
              </a:defRPr>
            </a:lvl1pPr>
          </a:lstStyle>
          <a:p>
            <a:pPr>
              <a:defRPr/>
            </a:pPr>
            <a:endParaRPr lang="en-US" altLang="zh-CN"/>
          </a:p>
        </p:txBody>
      </p:sp>
      <p:sp>
        <p:nvSpPr>
          <p:cNvPr id="244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defRPr>
            </a:lvl1pPr>
          </a:lstStyle>
          <a:p>
            <a:pPr>
              <a:defRPr/>
            </a:pPr>
            <a:fld id="{74A5D250-C238-4742-A5B9-11789E21566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1ADD564-D746-4074-A6A8-7A046F3E8A6C}" type="slidenum">
              <a:rPr lang="en-US" altLang="zh-CN" smtClean="0">
                <a:latin typeface="Arial" pitchFamily="34" charset="0"/>
              </a:rPr>
              <a:pPr/>
              <a:t>4</a:t>
            </a:fld>
            <a:endParaRPr lang="en-US" altLang="zh-CN" smtClean="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zh-TW" altLang="zh-TW"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4A5D250-C238-4742-A5B9-11789E21566C}" type="slidenum">
              <a:rPr lang="en-US" altLang="zh-CN" smtClean="0"/>
              <a:pPr>
                <a:defRPr/>
              </a:pPr>
              <a:t>16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4A5D250-C238-4742-A5B9-11789E21566C}" type="slidenum">
              <a:rPr lang="en-US" altLang="zh-CN" smtClean="0"/>
              <a:pPr>
                <a:defRPr/>
              </a:pPr>
              <a:t>17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TW" altLang="en-US" smtClean="0"/>
              <a:t>按一下以編輯母片標題樣式</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ltLang="zh-CN"/>
          </a:p>
        </p:txBody>
      </p:sp>
      <p:sp>
        <p:nvSpPr>
          <p:cNvPr id="9" name="Footer Placeholder 4"/>
          <p:cNvSpPr>
            <a:spLocks noGrp="1"/>
          </p:cNvSpPr>
          <p:nvPr>
            <p:ph type="ftr" sz="quarter" idx="11"/>
          </p:nvPr>
        </p:nvSpPr>
        <p:spPr/>
        <p:txBody>
          <a:bodyPr/>
          <a:lstStyle>
            <a:lvl1pPr>
              <a:defRPr/>
            </a:lvl1pPr>
          </a:lstStyle>
          <a:p>
            <a:pPr>
              <a:defRPr/>
            </a:pPr>
            <a:endParaRPr lang="en-US" altLang="zh-CN"/>
          </a:p>
        </p:txBody>
      </p:sp>
      <p:sp>
        <p:nvSpPr>
          <p:cNvPr id="10" name="Slide Number Placeholder 5"/>
          <p:cNvSpPr>
            <a:spLocks noGrp="1"/>
          </p:cNvSpPr>
          <p:nvPr>
            <p:ph type="sldNum" sz="quarter" idx="12"/>
          </p:nvPr>
        </p:nvSpPr>
        <p:spPr/>
        <p:txBody>
          <a:bodyPr/>
          <a:lstStyle>
            <a:lvl1pPr>
              <a:defRPr/>
            </a:lvl1pPr>
          </a:lstStyle>
          <a:p>
            <a:pPr>
              <a:defRPr/>
            </a:pPr>
            <a:fld id="{FC2C57EF-04E9-4F8A-B66C-A472EF016782}" type="slidenum">
              <a:rPr lang="en-US" altLang="zh-CN"/>
              <a:pPr>
                <a:defRPr/>
              </a:pPr>
              <a:t>‹#›</a:t>
            </a:fld>
            <a:endParaRPr lang="en-US" altLang="zh-CN"/>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7B99667D-9684-4760-AEDE-AAA547B8ADEB}" type="slidenum">
              <a:rPr lang="en-US" altLang="zh-CN"/>
              <a:pPr>
                <a:defRPr/>
              </a:pPr>
              <a:t>‹#›</a:t>
            </a:fld>
            <a:endParaRPr lang="en-US" altLang="zh-CN"/>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C2A474F-A889-47EA-B64F-380E8D432302}" type="slidenum">
              <a:rPr lang="en-US" altLang="zh-CN"/>
              <a:pPr>
                <a:defRPr/>
              </a:pPr>
              <a:t>‹#›</a:t>
            </a:fld>
            <a:endParaRPr lang="en-US" altLang="zh-CN"/>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6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2CBF87C4-0F0A-4A83-A7A3-F877237A999E}" type="slidenum">
              <a:rPr lang="en-US" altLang="zh-CN"/>
              <a:pPr>
                <a:defRPr/>
              </a:pPr>
              <a:t>‹#›</a:t>
            </a:fld>
            <a:endParaRPr lang="en-US" altLang="zh-CN"/>
          </a:p>
        </p:txBody>
      </p:sp>
    </p:spTree>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lvl1pPr>
          </a:lstStyle>
          <a:p>
            <a:pPr>
              <a:defRPr/>
            </a:pPr>
            <a:fld id="{5A67371B-CEE7-4AB7-B9A7-A68242602B51}" type="slidenum">
              <a:rPr lang="en-US" altLang="zh-CN"/>
              <a:pPr>
                <a:defRPr/>
              </a:pPr>
              <a:t>‹#›</a:t>
            </a:fld>
            <a:endParaRPr lang="en-US" altLang="zh-CN"/>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57200" y="3941763"/>
            <a:ext cx="8229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lvl1pPr>
          </a:lstStyle>
          <a:p>
            <a:pPr>
              <a:defRPr/>
            </a:pPr>
            <a:fld id="{018C30FA-4277-45DA-93D9-18BCCA474369}" type="slidenum">
              <a:rPr lang="en-US" altLang="zh-CN"/>
              <a:pPr>
                <a:defRPr/>
              </a:pPr>
              <a:t>‹#›</a:t>
            </a:fld>
            <a:endParaRPr lang="en-US" altLang="zh-CN"/>
          </a:p>
        </p:txBody>
      </p:sp>
    </p:spTree>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lvl1pPr>
          </a:lstStyle>
          <a:p>
            <a:pPr>
              <a:defRPr/>
            </a:pPr>
            <a:fld id="{3BD7632B-AC76-403F-B4D2-90A3CE9DD750}" type="slidenum">
              <a:rPr lang="en-US" altLang="zh-CN"/>
              <a:pPr>
                <a:defRPr/>
              </a:pPr>
              <a:t>‹#›</a:t>
            </a:fld>
            <a:endParaRPr lang="en-US" altLang="zh-CN"/>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zh-CN"/>
          </a:p>
        </p:txBody>
      </p:sp>
      <p:sp>
        <p:nvSpPr>
          <p:cNvPr id="5" name="Footer Placeholder 4"/>
          <p:cNvSpPr>
            <a:spLocks noGrp="1"/>
          </p:cNvSpPr>
          <p:nvPr>
            <p:ph type="ftr" sz="quarter" idx="15"/>
          </p:nvPr>
        </p:nvSpPr>
        <p:spPr/>
        <p:txBody>
          <a:bodyPr/>
          <a:lstStyle>
            <a:lvl1pPr>
              <a:defRPr/>
            </a:lvl1pPr>
          </a:lstStyle>
          <a:p>
            <a:pPr>
              <a:defRPr/>
            </a:pPr>
            <a:endParaRPr lang="en-US" altLang="zh-CN"/>
          </a:p>
        </p:txBody>
      </p:sp>
      <p:sp>
        <p:nvSpPr>
          <p:cNvPr id="6" name="Slide Number Placeholder 5"/>
          <p:cNvSpPr>
            <a:spLocks noGrp="1"/>
          </p:cNvSpPr>
          <p:nvPr>
            <p:ph type="sldNum" sz="quarter" idx="16"/>
          </p:nvPr>
        </p:nvSpPr>
        <p:spPr/>
        <p:txBody>
          <a:bodyPr/>
          <a:lstStyle>
            <a:lvl1pPr>
              <a:defRPr/>
            </a:lvl1pPr>
          </a:lstStyle>
          <a:p>
            <a:pPr>
              <a:defRPr/>
            </a:pPr>
            <a:fld id="{E92FCCCA-32E8-4E73-800E-C8F28C2DBF4A}" type="slidenum">
              <a:rPr lang="en-US" altLang="zh-CN"/>
              <a:pPr>
                <a:defRPr/>
              </a:pPr>
              <a:t>‹#›</a:t>
            </a:fld>
            <a:endParaRPr lang="en-US" altLang="zh-CN"/>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0"/>
          </p:nvPr>
        </p:nvSpPr>
        <p:spPr/>
        <p:txBody>
          <a:bodyPr/>
          <a:lstStyle>
            <a:lvl1pPr>
              <a:defRPr/>
            </a:lvl1pPr>
          </a:lstStyle>
          <a:p>
            <a:pPr>
              <a:defRPr/>
            </a:pPr>
            <a:endParaRPr lang="en-US" altLang="zh-CN"/>
          </a:p>
        </p:txBody>
      </p:sp>
      <p:sp>
        <p:nvSpPr>
          <p:cNvPr id="9" name="Footer Placeholder 4"/>
          <p:cNvSpPr>
            <a:spLocks noGrp="1"/>
          </p:cNvSpPr>
          <p:nvPr>
            <p:ph type="ftr" sz="quarter" idx="11"/>
          </p:nvPr>
        </p:nvSpPr>
        <p:spPr/>
        <p:txBody>
          <a:bodyPr/>
          <a:lstStyle>
            <a:lvl1pPr>
              <a:defRPr/>
            </a:lvl1pPr>
          </a:lstStyle>
          <a:p>
            <a:pPr>
              <a:defRPr/>
            </a:pPr>
            <a:endParaRPr lang="en-US" altLang="zh-CN"/>
          </a:p>
        </p:txBody>
      </p:sp>
      <p:sp>
        <p:nvSpPr>
          <p:cNvPr id="10" name="Slide Number Placeholder 5"/>
          <p:cNvSpPr>
            <a:spLocks noGrp="1"/>
          </p:cNvSpPr>
          <p:nvPr>
            <p:ph type="sldNum" sz="quarter" idx="12"/>
          </p:nvPr>
        </p:nvSpPr>
        <p:spPr/>
        <p:txBody>
          <a:bodyPr/>
          <a:lstStyle>
            <a:lvl1pPr>
              <a:defRPr/>
            </a:lvl1pPr>
          </a:lstStyle>
          <a:p>
            <a:pPr>
              <a:defRPr/>
            </a:pPr>
            <a:fld id="{A011417E-7D20-4966-9FD6-74D4D1705226}" type="slidenum">
              <a:rPr lang="en-US" altLang="zh-CN"/>
              <a:pPr>
                <a:defRPr/>
              </a:pPr>
              <a:t>‹#›</a:t>
            </a:fld>
            <a:endParaRPr lang="en-US"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CN"/>
          </a:p>
        </p:txBody>
      </p:sp>
      <p:sp>
        <p:nvSpPr>
          <p:cNvPr id="6" name="Footer Placeholder 4"/>
          <p:cNvSpPr>
            <a:spLocks noGrp="1"/>
          </p:cNvSpPr>
          <p:nvPr>
            <p:ph type="ftr" sz="quarter" idx="16"/>
          </p:nvPr>
        </p:nvSpPr>
        <p:spPr/>
        <p:txBody>
          <a:bodyPr/>
          <a:lstStyle>
            <a:lvl1pPr>
              <a:defRPr/>
            </a:lvl1pPr>
          </a:lstStyle>
          <a:p>
            <a:pPr>
              <a:defRPr/>
            </a:pPr>
            <a:endParaRPr lang="en-US" altLang="zh-CN"/>
          </a:p>
        </p:txBody>
      </p:sp>
      <p:sp>
        <p:nvSpPr>
          <p:cNvPr id="7" name="Slide Number Placeholder 5"/>
          <p:cNvSpPr>
            <a:spLocks noGrp="1"/>
          </p:cNvSpPr>
          <p:nvPr>
            <p:ph type="sldNum" sz="quarter" idx="17"/>
          </p:nvPr>
        </p:nvSpPr>
        <p:spPr/>
        <p:txBody>
          <a:bodyPr/>
          <a:lstStyle>
            <a:lvl1pPr>
              <a:defRPr/>
            </a:lvl1pPr>
          </a:lstStyle>
          <a:p>
            <a:pPr>
              <a:defRPr/>
            </a:pPr>
            <a:fld id="{91AB9A81-B907-41E6-889A-7D0BCEE5D912}" type="slidenum">
              <a:rPr lang="en-US" altLang="zh-CN"/>
              <a:pPr>
                <a:defRPr/>
              </a:pPr>
              <a:t>‹#›</a:t>
            </a:fld>
            <a:endParaRPr lang="en-US" altLang="zh-CN"/>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4E122F17-0F28-4C71-936A-0E532506CEC9}" type="slidenum">
              <a:rPr lang="en-US" altLang="zh-CN"/>
              <a:pPr>
                <a:defRPr/>
              </a:pPr>
              <a:t>‹#›</a:t>
            </a:fld>
            <a:endParaRPr lang="en-US" altLang="zh-CN"/>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F3CF8EC4-2920-45FA-B4A4-C097BFFC165E}" type="slidenum">
              <a:rPr lang="en-US" altLang="zh-CN"/>
              <a:pPr>
                <a:defRPr/>
              </a:pPr>
              <a:t>‹#›</a:t>
            </a:fld>
            <a:endParaRPr lang="en-US" altLang="zh-CN"/>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0A8729F8-606C-4D51-A045-F8ADC1AC5E4C}" type="slidenum">
              <a:rPr lang="en-US" altLang="zh-CN"/>
              <a:pPr>
                <a:defRPr/>
              </a:pPr>
              <a:t>‹#›</a:t>
            </a:fld>
            <a:endParaRPr lang="en-US" altLang="zh-CN"/>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8974E46-413B-4793-BF2B-70E291BC6D1A}" type="slidenum">
              <a:rPr lang="en-US" altLang="zh-CN"/>
              <a:pPr>
                <a:defRPr/>
              </a:pPr>
              <a:t>‹#›</a:t>
            </a:fld>
            <a:endParaRPr lang="en-US" altLang="zh-CN"/>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TW" altLang="en-US" smtClean="0"/>
              <a:t>按一下以編輯母片標題樣式</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ltLang="zh-CN"/>
          </a:p>
        </p:txBody>
      </p:sp>
      <p:sp>
        <p:nvSpPr>
          <p:cNvPr id="10" name="Footer Placeholder 5"/>
          <p:cNvSpPr>
            <a:spLocks noGrp="1"/>
          </p:cNvSpPr>
          <p:nvPr>
            <p:ph type="ftr" sz="quarter" idx="11"/>
          </p:nvPr>
        </p:nvSpPr>
        <p:spPr/>
        <p:txBody>
          <a:bodyPr/>
          <a:lstStyle>
            <a:lvl1pPr>
              <a:defRPr/>
            </a:lvl1pPr>
          </a:lstStyle>
          <a:p>
            <a:pPr>
              <a:defRPr/>
            </a:pPr>
            <a:endParaRPr lang="en-US" altLang="zh-CN"/>
          </a:p>
        </p:txBody>
      </p:sp>
      <p:sp>
        <p:nvSpPr>
          <p:cNvPr id="11" name="Slide Number Placeholder 6"/>
          <p:cNvSpPr>
            <a:spLocks noGrp="1"/>
          </p:cNvSpPr>
          <p:nvPr>
            <p:ph type="sldNum" sz="quarter" idx="12"/>
          </p:nvPr>
        </p:nvSpPr>
        <p:spPr/>
        <p:txBody>
          <a:bodyPr/>
          <a:lstStyle>
            <a:lvl1pPr>
              <a:defRPr/>
            </a:lvl1pPr>
          </a:lstStyle>
          <a:p>
            <a:pPr>
              <a:defRPr/>
            </a:pPr>
            <a:fld id="{1ED31AED-FEDA-4EAA-9CA3-E2BEDDCD4AB2}" type="slidenum">
              <a:rPr lang="en-US" altLang="zh-CN"/>
              <a:pPr>
                <a:defRPr/>
              </a:pPr>
              <a:t>‹#›</a:t>
            </a:fld>
            <a:endParaRPr lang="en-US" altLang="zh-CN"/>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defRPr>
            </a:lvl1pPr>
          </a:lstStyle>
          <a:p>
            <a:pPr>
              <a:defRPr/>
            </a:pPr>
            <a:endParaRPr lang="en-US" altLang="zh-CN"/>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defRPr>
            </a:lvl1pPr>
          </a:lstStyle>
          <a:p>
            <a:pPr>
              <a:defRPr/>
            </a:pPr>
            <a:endParaRPr lang="en-US" altLang="zh-C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latin typeface="Arial" charset="0"/>
              </a:defRPr>
            </a:lvl1pPr>
          </a:lstStyle>
          <a:p>
            <a:pPr>
              <a:defRPr/>
            </a:pPr>
            <a:fld id="{25F54B09-9136-4011-A001-C198673B12A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56" r:id="rId1"/>
    <p:sldLayoutId id="2147484644" r:id="rId2"/>
    <p:sldLayoutId id="2147484657" r:id="rId3"/>
    <p:sldLayoutId id="2147484645" r:id="rId4"/>
    <p:sldLayoutId id="2147484646" r:id="rId5"/>
    <p:sldLayoutId id="2147484647" r:id="rId6"/>
    <p:sldLayoutId id="2147484648" r:id="rId7"/>
    <p:sldLayoutId id="2147484649" r:id="rId8"/>
    <p:sldLayoutId id="2147484658" r:id="rId9"/>
    <p:sldLayoutId id="2147484650" r:id="rId10"/>
    <p:sldLayoutId id="2147484651" r:id="rId11"/>
    <p:sldLayoutId id="2147484652" r:id="rId12"/>
    <p:sldLayoutId id="2147484653" r:id="rId13"/>
    <p:sldLayoutId id="2147484654" r:id="rId14"/>
    <p:sldLayoutId id="2147484655" r:id="rId15"/>
  </p:sldLayoutIdLst>
  <p:transition>
    <p:blinds dir="vert"/>
  </p:transition>
  <p:hf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方正姚体"/>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方正姚体"/>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方正姚体"/>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方正姚体"/>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方正姚体"/>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p:spPr>
      </p:pic>
      <p:sp>
        <p:nvSpPr>
          <p:cNvPr id="6147" name="Oval 17"/>
          <p:cNvSpPr>
            <a:spLocks noChangeArrowheads="1"/>
          </p:cNvSpPr>
          <p:nvPr/>
        </p:nvSpPr>
        <p:spPr bwMode="auto">
          <a:xfrm>
            <a:off x="214313" y="2857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ea typeface="新細明體" pitchFamily="18" charset="-120"/>
                <a:cs typeface="Arial" pitchFamily="34" charset="0"/>
              </a:rPr>
              <a:t>CGC</a:t>
            </a:r>
          </a:p>
        </p:txBody>
      </p:sp>
      <p:sp>
        <p:nvSpPr>
          <p:cNvPr id="6148" name="文字方塊 8"/>
          <p:cNvSpPr txBox="1">
            <a:spLocks noChangeArrowheads="1"/>
          </p:cNvSpPr>
          <p:nvPr/>
        </p:nvSpPr>
        <p:spPr bwMode="auto">
          <a:xfrm>
            <a:off x="249238" y="1052512"/>
            <a:ext cx="8643937" cy="2308324"/>
          </a:xfrm>
          <a:prstGeom prst="rect">
            <a:avLst/>
          </a:prstGeom>
          <a:noFill/>
          <a:ln w="9525">
            <a:noFill/>
            <a:miter lim="800000"/>
            <a:headEnd/>
            <a:tailEnd/>
          </a:ln>
        </p:spPr>
        <p:txBody>
          <a:bodyPr wrap="square">
            <a:spAutoFit/>
          </a:bodyPr>
          <a:lstStyle/>
          <a:p>
            <a:pPr>
              <a:buFont typeface="Wingdings" pitchFamily="2" charset="2"/>
              <a:buNone/>
            </a:pPr>
            <a:r>
              <a:rPr lang="zh-TW" altLang="en-US" sz="4800" b="1" dirty="0" smtClean="0">
                <a:solidFill>
                  <a:srgbClr val="0000FF"/>
                </a:solidFill>
                <a:latin typeface="標楷體" pitchFamily="65" charset="-120"/>
                <a:ea typeface="標楷體" pitchFamily="65" charset="-120"/>
              </a:rPr>
              <a:t>玖昱集團</a:t>
            </a:r>
            <a:endParaRPr lang="en-US" altLang="zh-TW" sz="4800" b="1" dirty="0" smtClean="0">
              <a:solidFill>
                <a:srgbClr val="0000FF"/>
              </a:solidFill>
              <a:latin typeface="標楷體" pitchFamily="65" charset="-120"/>
              <a:ea typeface="標楷體" pitchFamily="65" charset="-120"/>
            </a:endParaRPr>
          </a:p>
          <a:p>
            <a:pPr>
              <a:buNone/>
            </a:pPr>
            <a:r>
              <a:rPr lang="zh-TW" altLang="en-US" sz="4000" b="1" dirty="0" smtClean="0">
                <a:solidFill>
                  <a:srgbClr val="0000FF"/>
                </a:solidFill>
                <a:latin typeface="標楷體" pitchFamily="65" charset="-120"/>
                <a:ea typeface="標楷體" pitchFamily="65" charset="-120"/>
              </a:rPr>
              <a:t>長谷川精密科技</a:t>
            </a:r>
            <a:r>
              <a:rPr lang="en-US" altLang="zh-TW" sz="4000" b="1" dirty="0" smtClean="0">
                <a:solidFill>
                  <a:srgbClr val="0000FF"/>
                </a:solidFill>
                <a:latin typeface="標楷體" pitchFamily="65" charset="-120"/>
                <a:ea typeface="標楷體" pitchFamily="65" charset="-120"/>
              </a:rPr>
              <a:t>(</a:t>
            </a:r>
            <a:r>
              <a:rPr lang="zh-TW" altLang="en-US" sz="4000" b="1" dirty="0" smtClean="0">
                <a:solidFill>
                  <a:srgbClr val="0000FF"/>
                </a:solidFill>
                <a:latin typeface="標楷體" pitchFamily="65" charset="-120"/>
                <a:ea typeface="標楷體" pitchFamily="65" charset="-120"/>
              </a:rPr>
              <a:t>股</a:t>
            </a:r>
            <a:r>
              <a:rPr lang="en-US" altLang="zh-TW" sz="4000" b="1" dirty="0" smtClean="0">
                <a:solidFill>
                  <a:srgbClr val="0000FF"/>
                </a:solidFill>
                <a:latin typeface="標楷體" pitchFamily="65" charset="-120"/>
                <a:ea typeface="標楷體" pitchFamily="65" charset="-120"/>
              </a:rPr>
              <a:t>)</a:t>
            </a:r>
            <a:r>
              <a:rPr lang="zh-TW" altLang="en-US" sz="4000" b="1" dirty="0" smtClean="0">
                <a:solidFill>
                  <a:srgbClr val="0000FF"/>
                </a:solidFill>
                <a:latin typeface="標楷體" pitchFamily="65" charset="-120"/>
                <a:ea typeface="標楷體" pitchFamily="65" charset="-120"/>
              </a:rPr>
              <a:t>有限公司</a:t>
            </a:r>
            <a:endParaRPr lang="en-US" altLang="zh-TW" sz="4000" b="1" dirty="0" smtClean="0">
              <a:solidFill>
                <a:srgbClr val="0000FF"/>
              </a:solidFill>
              <a:latin typeface="標楷體" pitchFamily="65" charset="-120"/>
              <a:ea typeface="標楷體" pitchFamily="65" charset="-120"/>
            </a:endParaRPr>
          </a:p>
          <a:p>
            <a:pPr>
              <a:buFont typeface="Wingdings" pitchFamily="2" charset="2"/>
              <a:buNone/>
            </a:pPr>
            <a:r>
              <a:rPr lang="zh-TW" altLang="en-US" sz="4000" b="1" dirty="0" smtClean="0">
                <a:solidFill>
                  <a:srgbClr val="0000FF"/>
                </a:solidFill>
                <a:latin typeface="標楷體" pitchFamily="65" charset="-120"/>
                <a:ea typeface="標楷體" pitchFamily="65" charset="-120"/>
              </a:rPr>
              <a:t>玖昱科技有限公司</a:t>
            </a:r>
            <a:endParaRPr lang="en-US" altLang="zh-TW" sz="4000" b="1" dirty="0" smtClean="0">
              <a:solidFill>
                <a:srgbClr val="0000FF"/>
              </a:solidFill>
              <a:latin typeface="標楷體" pitchFamily="65" charset="-120"/>
              <a:ea typeface="標楷體" pitchFamily="65" charset="-120"/>
            </a:endParaRPr>
          </a:p>
        </p:txBody>
      </p:sp>
      <p:sp>
        <p:nvSpPr>
          <p:cNvPr id="6149" name="投影片編號版面配置區 3"/>
          <p:cNvSpPr txBox="1">
            <a:spLocks/>
          </p:cNvSpPr>
          <p:nvPr/>
        </p:nvSpPr>
        <p:spPr bwMode="auto">
          <a:xfrm>
            <a:off x="7315200" y="6310313"/>
            <a:ext cx="1828800" cy="365125"/>
          </a:xfrm>
          <a:prstGeom prst="rect">
            <a:avLst/>
          </a:prstGeom>
          <a:noFill/>
          <a:ln w="9525">
            <a:noFill/>
            <a:miter lim="800000"/>
            <a:headEnd/>
            <a:tailEnd/>
          </a:ln>
        </p:spPr>
        <p:txBody>
          <a:bodyPr anchor="ctr"/>
          <a:lstStyle/>
          <a:p>
            <a:pPr>
              <a:buNone/>
            </a:pPr>
            <a:endParaRPr lang="en-US" altLang="zh-CN" sz="1200" b="1" dirty="0">
              <a:solidFill>
                <a:srgbClr val="7F7F7F"/>
              </a:solidFill>
            </a:endParaRPr>
          </a:p>
        </p:txBody>
      </p:sp>
      <p:sp>
        <p:nvSpPr>
          <p:cNvPr id="6150" name="文字方塊 8"/>
          <p:cNvSpPr txBox="1">
            <a:spLocks noChangeArrowheads="1"/>
          </p:cNvSpPr>
          <p:nvPr/>
        </p:nvSpPr>
        <p:spPr bwMode="auto">
          <a:xfrm>
            <a:off x="1928794" y="3786191"/>
            <a:ext cx="5429288" cy="2985433"/>
          </a:xfrm>
          <a:prstGeom prst="rect">
            <a:avLst/>
          </a:prstGeom>
          <a:noFill/>
          <a:ln w="9525">
            <a:noFill/>
            <a:miter lim="800000"/>
            <a:headEnd/>
            <a:tailEnd/>
          </a:ln>
        </p:spPr>
        <p:txBody>
          <a:bodyPr wrap="square">
            <a:spAutoFit/>
          </a:bodyPr>
          <a:lstStyle/>
          <a:p>
            <a:pPr algn="l">
              <a:buFont typeface="Wingdings" pitchFamily="2" charset="2"/>
              <a:buNone/>
            </a:pPr>
            <a:r>
              <a:rPr lang="zh-TW" altLang="en-US" sz="2000" b="1" dirty="0" smtClean="0">
                <a:solidFill>
                  <a:srgbClr val="006600"/>
                </a:solidFill>
                <a:latin typeface="標楷體" pitchFamily="65" charset="-120"/>
                <a:ea typeface="標楷體" pitchFamily="65" charset="-120"/>
              </a:rPr>
              <a:t>公司地址</a:t>
            </a:r>
            <a:r>
              <a:rPr lang="en-US" altLang="zh-TW" sz="2000" b="1" dirty="0" smtClean="0">
                <a:solidFill>
                  <a:srgbClr val="006600"/>
                </a:solidFill>
                <a:latin typeface="標楷體" pitchFamily="65" charset="-120"/>
                <a:ea typeface="標楷體" pitchFamily="65" charset="-120"/>
              </a:rPr>
              <a:t>:</a:t>
            </a:r>
            <a:r>
              <a:rPr lang="zh-TW" altLang="en-US" sz="2000" b="1" dirty="0" smtClean="0">
                <a:solidFill>
                  <a:srgbClr val="006600"/>
                </a:solidFill>
                <a:latin typeface="標楷體" pitchFamily="65" charset="-120"/>
                <a:ea typeface="標楷體" pitchFamily="65" charset="-120"/>
              </a:rPr>
              <a:t>桃園市蘆竹區經國路</a:t>
            </a:r>
            <a:r>
              <a:rPr lang="en-US" altLang="zh-TW" sz="2000" b="1" dirty="0" smtClean="0">
                <a:solidFill>
                  <a:srgbClr val="006600"/>
                </a:solidFill>
                <a:latin typeface="標楷體" pitchFamily="65" charset="-120"/>
                <a:ea typeface="標楷體" pitchFamily="65" charset="-120"/>
              </a:rPr>
              <a:t>898</a:t>
            </a:r>
            <a:r>
              <a:rPr lang="zh-TW" altLang="en-US" sz="2000" b="1" dirty="0" smtClean="0">
                <a:solidFill>
                  <a:srgbClr val="006600"/>
                </a:solidFill>
                <a:latin typeface="標楷體" pitchFamily="65" charset="-120"/>
                <a:ea typeface="標楷體" pitchFamily="65" charset="-120"/>
              </a:rPr>
              <a:t>號</a:t>
            </a:r>
            <a:r>
              <a:rPr lang="en-US" altLang="zh-TW" sz="2000" b="1" dirty="0" smtClean="0">
                <a:solidFill>
                  <a:srgbClr val="006600"/>
                </a:solidFill>
                <a:latin typeface="標楷體" pitchFamily="65" charset="-120"/>
                <a:ea typeface="標楷體" pitchFamily="65" charset="-120"/>
              </a:rPr>
              <a:t>14</a:t>
            </a:r>
            <a:r>
              <a:rPr lang="zh-TW" altLang="en-US" sz="2000" b="1" dirty="0" smtClean="0">
                <a:solidFill>
                  <a:srgbClr val="006600"/>
                </a:solidFill>
                <a:latin typeface="標楷體" pitchFamily="65" charset="-120"/>
                <a:ea typeface="標楷體" pitchFamily="65" charset="-120"/>
              </a:rPr>
              <a:t>樓</a:t>
            </a:r>
            <a:endParaRPr lang="en-US" altLang="zh-TW" sz="2000" b="1" dirty="0">
              <a:solidFill>
                <a:srgbClr val="006600"/>
              </a:solidFill>
              <a:latin typeface="標楷體" pitchFamily="65" charset="-120"/>
              <a:ea typeface="標楷體" pitchFamily="65" charset="-120"/>
            </a:endParaRPr>
          </a:p>
          <a:p>
            <a:pPr algn="l">
              <a:buFont typeface="Wingdings" pitchFamily="2" charset="2"/>
              <a:buNone/>
            </a:pPr>
            <a:r>
              <a:rPr lang="zh-TW" altLang="en-US" sz="2000" b="1" dirty="0">
                <a:solidFill>
                  <a:srgbClr val="006600"/>
                </a:solidFill>
                <a:latin typeface="標楷體" pitchFamily="65" charset="-120"/>
                <a:ea typeface="標楷體" pitchFamily="65" charset="-120"/>
              </a:rPr>
              <a:t>電話 </a:t>
            </a:r>
            <a:r>
              <a:rPr lang="en-US" altLang="zh-TW" sz="2000" b="1" dirty="0">
                <a:solidFill>
                  <a:srgbClr val="006600"/>
                </a:solidFill>
                <a:latin typeface="標楷體" pitchFamily="65" charset="-120"/>
                <a:ea typeface="標楷體" pitchFamily="65" charset="-120"/>
              </a:rPr>
              <a:t>:</a:t>
            </a:r>
            <a:r>
              <a:rPr lang="zh-TW" altLang="en-US" sz="2000" b="1" dirty="0">
                <a:solidFill>
                  <a:srgbClr val="006600"/>
                </a:solidFill>
                <a:latin typeface="標楷體" pitchFamily="65" charset="-120"/>
                <a:ea typeface="標楷體" pitchFamily="65" charset="-120"/>
              </a:rPr>
              <a:t> </a:t>
            </a:r>
            <a:r>
              <a:rPr lang="en-US" altLang="zh-TW" sz="2000" b="1" dirty="0" smtClean="0">
                <a:solidFill>
                  <a:srgbClr val="006600"/>
                </a:solidFill>
                <a:latin typeface="標楷體" pitchFamily="65" charset="-120"/>
                <a:ea typeface="標楷體" pitchFamily="65" charset="-120"/>
              </a:rPr>
              <a:t>03-3115106</a:t>
            </a:r>
            <a:endParaRPr lang="en-US" altLang="zh-TW" sz="2000" b="1" dirty="0">
              <a:solidFill>
                <a:srgbClr val="006600"/>
              </a:solidFill>
              <a:latin typeface="標楷體" pitchFamily="65" charset="-120"/>
              <a:ea typeface="標楷體" pitchFamily="65" charset="-120"/>
            </a:endParaRPr>
          </a:p>
          <a:p>
            <a:pPr algn="l">
              <a:buFont typeface="Wingdings" pitchFamily="2" charset="2"/>
              <a:buNone/>
            </a:pPr>
            <a:r>
              <a:rPr lang="zh-TW" altLang="en-US" sz="2000" b="1" dirty="0">
                <a:solidFill>
                  <a:srgbClr val="006600"/>
                </a:solidFill>
                <a:latin typeface="標楷體" pitchFamily="65" charset="-120"/>
                <a:ea typeface="標楷體" pitchFamily="65" charset="-120"/>
              </a:rPr>
              <a:t>傳真 </a:t>
            </a:r>
            <a:r>
              <a:rPr lang="en-US" altLang="zh-TW" sz="2000" b="1" dirty="0">
                <a:solidFill>
                  <a:srgbClr val="006600"/>
                </a:solidFill>
                <a:latin typeface="標楷體" pitchFamily="65" charset="-120"/>
                <a:ea typeface="標楷體" pitchFamily="65" charset="-120"/>
              </a:rPr>
              <a:t>:</a:t>
            </a:r>
            <a:r>
              <a:rPr lang="zh-TW" altLang="en-US" sz="2000" b="1" dirty="0">
                <a:solidFill>
                  <a:srgbClr val="006600"/>
                </a:solidFill>
                <a:latin typeface="標楷體" pitchFamily="65" charset="-120"/>
                <a:ea typeface="標楷體" pitchFamily="65" charset="-120"/>
              </a:rPr>
              <a:t> </a:t>
            </a:r>
            <a:r>
              <a:rPr lang="en-US" altLang="zh-TW" sz="2000" b="1" dirty="0" smtClean="0">
                <a:solidFill>
                  <a:srgbClr val="006600"/>
                </a:solidFill>
                <a:latin typeface="標楷體" pitchFamily="65" charset="-120"/>
                <a:ea typeface="標楷體" pitchFamily="65" charset="-120"/>
              </a:rPr>
              <a:t>03-3461600</a:t>
            </a:r>
          </a:p>
          <a:p>
            <a:pPr algn="l">
              <a:buFont typeface="Wingdings" pitchFamily="2" charset="2"/>
              <a:buNone/>
            </a:pPr>
            <a:r>
              <a:rPr lang="zh-TW" altLang="en-US" sz="2000" b="1" dirty="0" smtClean="0">
                <a:solidFill>
                  <a:srgbClr val="006600"/>
                </a:solidFill>
                <a:latin typeface="標楷體" pitchFamily="65" charset="-120"/>
                <a:ea typeface="標楷體" pitchFamily="65" charset="-120"/>
              </a:rPr>
              <a:t>工廠地址：雲林縣元長鄉五塊村南火路</a:t>
            </a:r>
            <a:r>
              <a:rPr lang="en-US" altLang="zh-TW" sz="2000" b="1" dirty="0" smtClean="0">
                <a:solidFill>
                  <a:srgbClr val="006600"/>
                </a:solidFill>
                <a:latin typeface="標楷體" pitchFamily="65" charset="-120"/>
                <a:ea typeface="標楷體" pitchFamily="65" charset="-120"/>
              </a:rPr>
              <a:t>42-8</a:t>
            </a:r>
            <a:r>
              <a:rPr lang="zh-TW" altLang="en-US" sz="2000" b="1" dirty="0" smtClean="0">
                <a:solidFill>
                  <a:srgbClr val="006600"/>
                </a:solidFill>
                <a:latin typeface="標楷體" pitchFamily="65" charset="-120"/>
                <a:ea typeface="標楷體" pitchFamily="65" charset="-120"/>
              </a:rPr>
              <a:t>號</a:t>
            </a:r>
            <a:endParaRPr lang="en-US" altLang="zh-TW" sz="2000" b="1" dirty="0" smtClean="0">
              <a:solidFill>
                <a:srgbClr val="006600"/>
              </a:solidFill>
              <a:latin typeface="標楷體" pitchFamily="65" charset="-120"/>
              <a:ea typeface="標楷體" pitchFamily="65" charset="-120"/>
            </a:endParaRPr>
          </a:p>
          <a:p>
            <a:pPr algn="l">
              <a:buFont typeface="Wingdings" pitchFamily="2" charset="2"/>
              <a:buNone/>
            </a:pPr>
            <a:r>
              <a:rPr lang="zh-TW" altLang="en-US" sz="2000" b="1" dirty="0" smtClean="0">
                <a:solidFill>
                  <a:srgbClr val="006600"/>
                </a:solidFill>
                <a:latin typeface="標楷體" pitchFamily="65" charset="-120"/>
                <a:ea typeface="標楷體" pitchFamily="65" charset="-120"/>
              </a:rPr>
              <a:t>電話： </a:t>
            </a:r>
            <a:r>
              <a:rPr lang="en-US" altLang="zh-TW" sz="2000" b="1" dirty="0" smtClean="0">
                <a:solidFill>
                  <a:srgbClr val="006600"/>
                </a:solidFill>
                <a:latin typeface="標楷體" pitchFamily="65" charset="-120"/>
                <a:ea typeface="標楷體" pitchFamily="65" charset="-120"/>
              </a:rPr>
              <a:t>05-7885958</a:t>
            </a:r>
          </a:p>
          <a:p>
            <a:pPr algn="l">
              <a:buFont typeface="Wingdings" pitchFamily="2" charset="2"/>
              <a:buNone/>
            </a:pPr>
            <a:endParaRPr lang="en-US" altLang="zh-TW" sz="2000" b="1" dirty="0" smtClean="0">
              <a:solidFill>
                <a:srgbClr val="006600"/>
              </a:solidFill>
              <a:latin typeface="標楷體" pitchFamily="65" charset="-120"/>
              <a:ea typeface="標楷體" pitchFamily="65" charset="-120"/>
            </a:endParaRPr>
          </a:p>
          <a:p>
            <a:pPr algn="l">
              <a:buFont typeface="Wingdings" pitchFamily="2" charset="2"/>
              <a:buNone/>
            </a:pPr>
            <a:endParaRPr lang="en-US" altLang="zh-TW" sz="2000" b="1" dirty="0" smtClean="0">
              <a:solidFill>
                <a:srgbClr val="006600"/>
              </a:solidFill>
              <a:latin typeface="標楷體" pitchFamily="65" charset="-120"/>
              <a:ea typeface="標楷體" pitchFamily="65" charset="-120"/>
            </a:endParaRPr>
          </a:p>
          <a:p>
            <a:pPr algn="l">
              <a:buFont typeface="Wingdings" pitchFamily="2" charset="2"/>
              <a:buNone/>
            </a:pPr>
            <a:endParaRPr lang="zh-TW" altLang="en-US" sz="2000" b="1" dirty="0">
              <a:solidFill>
                <a:srgbClr val="006600"/>
              </a:solidFill>
              <a:latin typeface="標楷體" pitchFamily="65" charset="-120"/>
              <a:ea typeface="標楷體" pitchFamily="65" charset="-120"/>
            </a:endParaRP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CN" altLang="en-US" sz="4800" dirty="0" smtClean="0">
                <a:solidFill>
                  <a:srgbClr val="0000FF"/>
                </a:solidFill>
                <a:latin typeface="標楷體" pitchFamily="65" charset="-120"/>
                <a:ea typeface="標楷體" pitchFamily="65" charset="-120"/>
                <a:cs typeface="+mj-cs"/>
              </a:rPr>
              <a:t>彈片系列</a:t>
            </a:r>
            <a:r>
              <a:rPr lang="zh-TW" altLang="en-US" sz="4800" dirty="0" smtClean="0">
                <a:solidFill>
                  <a:srgbClr val="0000FF"/>
                </a:solidFill>
                <a:latin typeface="標楷體" pitchFamily="65" charset="-120"/>
                <a:ea typeface="標楷體" pitchFamily="65" charset="-120"/>
                <a:cs typeface="+mj-cs"/>
              </a:rPr>
              <a:t>產品介紹</a:t>
            </a:r>
            <a:endParaRPr lang="zh-CN" altLang="en-US" sz="4800" dirty="0" smtClean="0">
              <a:solidFill>
                <a:srgbClr val="0000FF"/>
              </a:solidFill>
              <a:latin typeface="標楷體" pitchFamily="65" charset="-120"/>
              <a:ea typeface="標楷體" pitchFamily="65" charset="-120"/>
              <a:cs typeface="+mj-cs"/>
            </a:endParaRPr>
          </a:p>
        </p:txBody>
      </p:sp>
      <p:sp>
        <p:nvSpPr>
          <p:cNvPr id="14339"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0679BF0-9368-4028-AB68-CCD43A62CD2C}" type="slidenum">
              <a:rPr lang="en-US" altLang="zh-CN" sz="1000" smtClean="0">
                <a:solidFill>
                  <a:schemeClr val="tx1"/>
                </a:solidFill>
                <a:latin typeface="Arial" pitchFamily="34" charset="0"/>
              </a:rPr>
              <a:pPr/>
              <a:t>10</a:t>
            </a:fld>
            <a:endParaRPr lang="en-US" altLang="zh-CN" sz="1000" smtClean="0">
              <a:solidFill>
                <a:schemeClr val="tx1"/>
              </a:solidFill>
              <a:latin typeface="Arial" pitchFamily="34" charset="0"/>
            </a:endParaRPr>
          </a:p>
        </p:txBody>
      </p:sp>
      <p:sp>
        <p:nvSpPr>
          <p:cNvPr id="14340" name="Oval 35"/>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4341" name="圖片 11"/>
          <p:cNvPicPr>
            <a:picLocks noChangeAspect="1"/>
          </p:cNvPicPr>
          <p:nvPr/>
        </p:nvPicPr>
        <p:blipFill>
          <a:blip r:embed="rId2" cstate="print"/>
          <a:srcRect l="35526" t="26762" r="20876" b="26750"/>
          <a:stretch>
            <a:fillRect/>
          </a:stretch>
        </p:blipFill>
        <p:spPr bwMode="auto">
          <a:xfrm>
            <a:off x="223838" y="1282700"/>
            <a:ext cx="8740775" cy="5241925"/>
          </a:xfrm>
          <a:prstGeom prst="rect">
            <a:avLst/>
          </a:prstGeom>
          <a:noFill/>
          <a:ln w="9525">
            <a:noFill/>
            <a:miter lim="800000"/>
            <a:headEnd/>
            <a:tailEnd/>
          </a:ln>
        </p:spPr>
      </p:pic>
      <p:sp>
        <p:nvSpPr>
          <p:cNvPr id="6" name="矩形 5"/>
          <p:cNvSpPr/>
          <p:nvPr/>
        </p:nvSpPr>
        <p:spPr>
          <a:xfrm>
            <a:off x="4000496" y="6500834"/>
            <a:ext cx="1285884" cy="246221"/>
          </a:xfrm>
          <a:prstGeom prst="rect">
            <a:avLst/>
          </a:prstGeom>
        </p:spPr>
        <p:txBody>
          <a:bodyPr wrap="square">
            <a:spAutoFit/>
          </a:bodyPr>
          <a:lstStyle/>
          <a:p>
            <a:r>
              <a:rPr lang="en-US" altLang="zh-CN" sz="1000" b="1" dirty="0" smtClean="0"/>
              <a:t>9</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CN" altLang="en-US" sz="4800" dirty="0" smtClean="0">
                <a:solidFill>
                  <a:srgbClr val="0000FF"/>
                </a:solidFill>
                <a:latin typeface="標楷體" pitchFamily="65" charset="-120"/>
                <a:ea typeface="標楷體" pitchFamily="65" charset="-120"/>
                <a:cs typeface="+mj-cs"/>
              </a:rPr>
              <a:t>彈片系列</a:t>
            </a:r>
            <a:r>
              <a:rPr lang="zh-TW" altLang="en-US" sz="4800" dirty="0" smtClean="0">
                <a:solidFill>
                  <a:srgbClr val="0000FF"/>
                </a:solidFill>
                <a:latin typeface="標楷體" pitchFamily="65" charset="-120"/>
                <a:ea typeface="標楷體" pitchFamily="65" charset="-120"/>
                <a:cs typeface="+mj-cs"/>
              </a:rPr>
              <a:t>產品介紹</a:t>
            </a:r>
            <a:endParaRPr lang="zh-CN" altLang="en-US" sz="4800" dirty="0" smtClean="0">
              <a:solidFill>
                <a:srgbClr val="0000FF"/>
              </a:solidFill>
              <a:latin typeface="標楷體" pitchFamily="65" charset="-120"/>
              <a:ea typeface="標楷體" pitchFamily="65" charset="-120"/>
              <a:cs typeface="+mj-cs"/>
            </a:endParaRPr>
          </a:p>
        </p:txBody>
      </p:sp>
      <p:sp>
        <p:nvSpPr>
          <p:cNvPr id="15363"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10</a:t>
            </a:r>
          </a:p>
        </p:txBody>
      </p:sp>
      <p:sp>
        <p:nvSpPr>
          <p:cNvPr id="15364" name="Oval 35"/>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5365" name="Picture 9"/>
          <p:cNvPicPr>
            <a:picLocks noChangeAspect="1" noChangeArrowheads="1"/>
          </p:cNvPicPr>
          <p:nvPr/>
        </p:nvPicPr>
        <p:blipFill>
          <a:blip r:embed="rId2" cstate="print"/>
          <a:srcRect/>
          <a:stretch>
            <a:fillRect/>
          </a:stretch>
        </p:blipFill>
        <p:spPr bwMode="auto">
          <a:xfrm>
            <a:off x="279400" y="4248150"/>
            <a:ext cx="2559050" cy="1927225"/>
          </a:xfrm>
          <a:prstGeom prst="rect">
            <a:avLst/>
          </a:prstGeom>
          <a:noFill/>
          <a:ln w="9525" algn="ctr">
            <a:noFill/>
            <a:miter lim="800000"/>
            <a:headEnd/>
            <a:tailEnd/>
          </a:ln>
        </p:spPr>
      </p:pic>
      <p:pic>
        <p:nvPicPr>
          <p:cNvPr id="15366" name="Picture 10"/>
          <p:cNvPicPr>
            <a:picLocks noChangeAspect="1" noChangeArrowheads="1"/>
          </p:cNvPicPr>
          <p:nvPr/>
        </p:nvPicPr>
        <p:blipFill>
          <a:blip r:embed="rId3" cstate="print"/>
          <a:srcRect/>
          <a:stretch>
            <a:fillRect/>
          </a:stretch>
        </p:blipFill>
        <p:spPr bwMode="auto">
          <a:xfrm>
            <a:off x="3200400" y="4248150"/>
            <a:ext cx="2598738" cy="1927225"/>
          </a:xfrm>
          <a:prstGeom prst="rect">
            <a:avLst/>
          </a:prstGeom>
          <a:noFill/>
          <a:ln w="9525" algn="ctr">
            <a:solidFill>
              <a:srgbClr val="92D050"/>
            </a:solidFill>
            <a:miter lim="800000"/>
            <a:headEnd/>
            <a:tailEnd/>
          </a:ln>
        </p:spPr>
      </p:pic>
      <p:pic>
        <p:nvPicPr>
          <p:cNvPr id="15367" name="Picture 11"/>
          <p:cNvPicPr>
            <a:picLocks noChangeAspect="1" noChangeArrowheads="1"/>
          </p:cNvPicPr>
          <p:nvPr/>
        </p:nvPicPr>
        <p:blipFill>
          <a:blip r:embed="rId4" cstate="print"/>
          <a:srcRect l="9296" t="1544" r="6038" b="2885"/>
          <a:stretch>
            <a:fillRect/>
          </a:stretch>
        </p:blipFill>
        <p:spPr bwMode="auto">
          <a:xfrm>
            <a:off x="6149975" y="4248150"/>
            <a:ext cx="2598738" cy="1927225"/>
          </a:xfrm>
          <a:prstGeom prst="rect">
            <a:avLst/>
          </a:prstGeom>
          <a:noFill/>
          <a:ln w="38100" algn="ctr">
            <a:solidFill>
              <a:srgbClr val="FF0000"/>
            </a:solidFill>
            <a:miter lim="800000"/>
            <a:headEnd/>
            <a:tailEnd/>
          </a:ln>
        </p:spPr>
      </p:pic>
      <p:sp>
        <p:nvSpPr>
          <p:cNvPr id="15368" name="Rectangle 29"/>
          <p:cNvSpPr txBox="1">
            <a:spLocks noChangeArrowheads="1"/>
          </p:cNvSpPr>
          <p:nvPr/>
        </p:nvSpPr>
        <p:spPr bwMode="auto">
          <a:xfrm>
            <a:off x="250825" y="1196975"/>
            <a:ext cx="8497888" cy="2979738"/>
          </a:xfrm>
          <a:prstGeom prst="rect">
            <a:avLst/>
          </a:prstGeom>
          <a:noFill/>
          <a:ln w="9525">
            <a:noFill/>
            <a:miter lim="800000"/>
            <a:headEnd/>
            <a:tailEnd/>
          </a:ln>
        </p:spPr>
        <p:txBody>
          <a:bodyPr/>
          <a:lstStyle/>
          <a:p>
            <a:pPr marL="228600" indent="-182563" algn="l">
              <a:lnSpc>
                <a:spcPts val="2800"/>
              </a:lnSpc>
              <a:spcBef>
                <a:spcPts val="600"/>
              </a:spcBef>
              <a:spcAft>
                <a:spcPts val="600"/>
              </a:spcAft>
              <a:buClr>
                <a:srgbClr val="C3260C"/>
              </a:buClr>
              <a:buSzPct val="130000"/>
              <a:buFont typeface="Wingdings" pitchFamily="2" charset="2"/>
              <a:buNone/>
            </a:pPr>
            <a:r>
              <a:rPr lang="en-US" altLang="zh-TW" sz="2800" b="1" dirty="0">
                <a:solidFill>
                  <a:srgbClr val="CC3300"/>
                </a:solidFill>
                <a:latin typeface="Times New Roman" pitchFamily="18" charset="0"/>
                <a:ea typeface="標楷體" pitchFamily="65" charset="-120"/>
                <a:cs typeface="Times New Roman" pitchFamily="18" charset="0"/>
              </a:rPr>
              <a:t>  </a:t>
            </a:r>
            <a:r>
              <a:rPr lang="zh-TW" altLang="en-US" sz="2800" b="1" dirty="0">
                <a:solidFill>
                  <a:srgbClr val="CC3300"/>
                </a:solidFill>
                <a:latin typeface="Times New Roman" pitchFamily="18" charset="0"/>
                <a:ea typeface="標楷體" pitchFamily="65" charset="-120"/>
                <a:cs typeface="Times New Roman" pitchFamily="18" charset="0"/>
              </a:rPr>
              <a:t>     </a:t>
            </a:r>
            <a:r>
              <a:rPr lang="en-US" altLang="zh-TW" b="1" dirty="0">
                <a:solidFill>
                  <a:srgbClr val="0000FF"/>
                </a:solidFill>
                <a:latin typeface="Times New Roman" pitchFamily="18" charset="0"/>
                <a:ea typeface="標楷體" pitchFamily="65" charset="-120"/>
                <a:cs typeface="Times New Roman" pitchFamily="18" charset="0"/>
              </a:rPr>
              <a:t>EMI</a:t>
            </a:r>
            <a:r>
              <a:rPr lang="en-US" altLang="zh-TW" sz="2400" b="1" dirty="0">
                <a:solidFill>
                  <a:srgbClr val="CC3300"/>
                </a:solidFill>
                <a:latin typeface="Times New Roman" pitchFamily="18" charset="0"/>
                <a:ea typeface="標楷體" pitchFamily="65" charset="-120"/>
                <a:cs typeface="Times New Roman" pitchFamily="18" charset="0"/>
              </a:rPr>
              <a:t> </a:t>
            </a:r>
            <a:r>
              <a:rPr lang="zh-TW" altLang="en-US" sz="2400" b="1" dirty="0">
                <a:solidFill>
                  <a:srgbClr val="CC3300"/>
                </a:solidFill>
                <a:latin typeface="Times New Roman" pitchFamily="18" charset="0"/>
                <a:ea typeface="標楷體" pitchFamily="65" charset="-120"/>
                <a:cs typeface="Times New Roman" pitchFamily="18" charset="0"/>
              </a:rPr>
              <a:t>鈹銅彈片可用於封閉兩接觸面之空隙，並提供高度電磁波屏蔽效果， 所需閉合力極低，具有高度抗鬆馳力和耐磨性，可以滿足頻繁啟合等運動部件連接的應用要求，不受輻射影響，廣泛應用於電信、數據通訊、計算機、電子、網絡設備、</a:t>
            </a:r>
            <a:r>
              <a:rPr lang="zh-TW" altLang="en-US" sz="2400" b="1" dirty="0" smtClean="0">
                <a:solidFill>
                  <a:srgbClr val="CC3300"/>
                </a:solidFill>
                <a:latin typeface="Times New Roman" pitchFamily="18" charset="0"/>
                <a:ea typeface="標楷體" pitchFamily="65" charset="-120"/>
                <a:cs typeface="Times New Roman" pitchFamily="18" charset="0"/>
              </a:rPr>
              <a:t>航空、</a:t>
            </a:r>
            <a:r>
              <a:rPr lang="zh-TW" altLang="en-US" sz="2400" b="1" dirty="0">
                <a:solidFill>
                  <a:srgbClr val="CC3300"/>
                </a:solidFill>
                <a:latin typeface="Times New Roman" pitchFamily="18" charset="0"/>
                <a:ea typeface="標楷體" pitchFamily="65" charset="-120"/>
                <a:cs typeface="Times New Roman" pitchFamily="18" charset="0"/>
              </a:rPr>
              <a:t>軍事、汽車、醫療設備等領域。</a:t>
            </a:r>
            <a:endParaRPr lang="en-US" altLang="zh-TW" sz="2400" b="1" dirty="0">
              <a:solidFill>
                <a:srgbClr val="CC3300"/>
              </a:solidFill>
              <a:latin typeface="Times New Roman" pitchFamily="18" charset="0"/>
              <a:ea typeface="標楷體" pitchFamily="65" charset="-120"/>
              <a:cs typeface="Times New Roman" pitchFamily="18" charset="0"/>
            </a:endParaRPr>
          </a:p>
          <a:p>
            <a:pPr marL="228600" indent="-182563" algn="l">
              <a:lnSpc>
                <a:spcPts val="2800"/>
              </a:lnSpc>
              <a:spcBef>
                <a:spcPct val="0"/>
              </a:spcBef>
              <a:spcAft>
                <a:spcPts val="600"/>
              </a:spcAft>
              <a:buClr>
                <a:srgbClr val="C3260C"/>
              </a:buClr>
              <a:buSzPct val="130000"/>
              <a:buFont typeface="Wingdings" pitchFamily="2" charset="2"/>
              <a:buNone/>
            </a:pPr>
            <a:r>
              <a:rPr lang="zh-TW" altLang="en-US" sz="2400" b="1" dirty="0">
                <a:solidFill>
                  <a:srgbClr val="CC3300"/>
                </a:solidFill>
                <a:latin typeface="Times New Roman" pitchFamily="18" charset="0"/>
                <a:ea typeface="標楷體" pitchFamily="65" charset="-120"/>
                <a:cs typeface="Times New Roman" pitchFamily="18" charset="0"/>
              </a:rPr>
              <a:t>       現有鈹銅產品模具可根據客戶設計需求提供規格品，客戶無需承擔模具費用，從而降低客戶研發成本，有效縮短產品的量產週期。</a:t>
            </a:r>
            <a:endParaRPr lang="zh-CN" altLang="en-US" sz="2400" b="1" dirty="0">
              <a:solidFill>
                <a:srgbClr val="CC3300"/>
              </a:solidFill>
              <a:latin typeface="Times New Roman" pitchFamily="18" charset="0"/>
              <a:ea typeface="標楷體" pitchFamily="65" charset="-120"/>
              <a:cs typeface="Times New Roman" pitchFamily="18"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a:solidFill>
                  <a:srgbClr val="0000FF"/>
                </a:solidFill>
                <a:latin typeface="標楷體" pitchFamily="65" charset="-120"/>
                <a:ea typeface="標楷體" pitchFamily="65" charset="-120"/>
                <a:cs typeface="+mj-cs"/>
              </a:rPr>
              <a:t>屏</a:t>
            </a:r>
            <a:r>
              <a:rPr lang="zh-CN" altLang="en-US" sz="4800" dirty="0" smtClean="0">
                <a:solidFill>
                  <a:srgbClr val="0000FF"/>
                </a:solidFill>
                <a:latin typeface="標楷體" pitchFamily="65" charset="-120"/>
                <a:ea typeface="標楷體" pitchFamily="65" charset="-120"/>
                <a:cs typeface="+mj-cs"/>
              </a:rPr>
              <a:t>蔽罩系列產品</a:t>
            </a:r>
            <a:endParaRPr lang="zh-CN" altLang="en-US" sz="4400" dirty="0" smtClean="0">
              <a:solidFill>
                <a:srgbClr val="0000FF"/>
              </a:solidFill>
              <a:latin typeface="標楷體" pitchFamily="65" charset="-120"/>
              <a:ea typeface="標楷體" pitchFamily="65" charset="-120"/>
              <a:cs typeface="+mj-cs"/>
            </a:endParaRPr>
          </a:p>
        </p:txBody>
      </p:sp>
      <p:sp>
        <p:nvSpPr>
          <p:cNvPr id="16387"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F58DFCD-A2B8-45CC-9AF3-114E2E435E92}" type="slidenum">
              <a:rPr lang="en-US" altLang="zh-CN" sz="1000" smtClean="0">
                <a:solidFill>
                  <a:schemeClr val="tx1"/>
                </a:solidFill>
                <a:latin typeface="Arial" pitchFamily="34" charset="0"/>
              </a:rPr>
              <a:pPr/>
              <a:t>12</a:t>
            </a:fld>
            <a:endParaRPr lang="en-US" altLang="zh-CN" sz="1000" smtClean="0">
              <a:solidFill>
                <a:schemeClr val="tx1"/>
              </a:solidFill>
              <a:latin typeface="Arial" pitchFamily="34" charset="0"/>
            </a:endParaRPr>
          </a:p>
        </p:txBody>
      </p:sp>
      <p:sp>
        <p:nvSpPr>
          <p:cNvPr id="16388" name="Oval 24"/>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6389" name="Picture 2" descr="ws_86"/>
          <p:cNvPicPr>
            <a:picLocks noChangeAspect="1" noChangeArrowheads="1"/>
          </p:cNvPicPr>
          <p:nvPr/>
        </p:nvPicPr>
        <p:blipFill>
          <a:blip r:embed="rId2" cstate="print"/>
          <a:srcRect l="2145" t="24561" r="1723" b="1485"/>
          <a:stretch>
            <a:fillRect/>
          </a:stretch>
        </p:blipFill>
        <p:spPr bwMode="auto">
          <a:xfrm>
            <a:off x="250825" y="1290638"/>
            <a:ext cx="8713788" cy="5378450"/>
          </a:xfrm>
          <a:prstGeom prst="rect">
            <a:avLst/>
          </a:prstGeom>
          <a:noFill/>
          <a:ln w="9525">
            <a:noFill/>
            <a:miter lim="800000"/>
            <a:headEnd/>
            <a:tailEnd/>
          </a:ln>
        </p:spPr>
      </p:pic>
      <p:sp>
        <p:nvSpPr>
          <p:cNvPr id="6" name="矩形 5"/>
          <p:cNvSpPr/>
          <p:nvPr/>
        </p:nvSpPr>
        <p:spPr>
          <a:xfrm>
            <a:off x="4357686" y="6572272"/>
            <a:ext cx="421910" cy="246221"/>
          </a:xfrm>
          <a:prstGeom prst="rect">
            <a:avLst/>
          </a:prstGeom>
        </p:spPr>
        <p:txBody>
          <a:bodyPr wrap="square">
            <a:spAutoFit/>
          </a:bodyPr>
          <a:lstStyle/>
          <a:p>
            <a:r>
              <a:rPr lang="en-US" altLang="zh-CN" sz="1000" b="1" dirty="0" smtClean="0"/>
              <a:t>11</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a:solidFill>
                  <a:srgbClr val="0000FF"/>
                </a:solidFill>
                <a:latin typeface="標楷體" pitchFamily="65" charset="-120"/>
                <a:ea typeface="標楷體" pitchFamily="65" charset="-120"/>
                <a:cs typeface="+mj-cs"/>
              </a:rPr>
              <a:t>屏</a:t>
            </a:r>
            <a:r>
              <a:rPr lang="zh-CN" altLang="en-US" sz="4800" dirty="0" smtClean="0">
                <a:solidFill>
                  <a:srgbClr val="0000FF"/>
                </a:solidFill>
                <a:latin typeface="標楷體" pitchFamily="65" charset="-120"/>
                <a:ea typeface="標楷體" pitchFamily="65" charset="-120"/>
                <a:cs typeface="+mj-cs"/>
              </a:rPr>
              <a:t>蔽罩系列產品</a:t>
            </a:r>
            <a:endParaRPr lang="zh-CN" altLang="en-US" sz="4400" dirty="0" smtClean="0">
              <a:solidFill>
                <a:srgbClr val="0000FF"/>
              </a:solidFill>
              <a:latin typeface="標楷體" pitchFamily="65" charset="-120"/>
              <a:ea typeface="標楷體" pitchFamily="65" charset="-120"/>
              <a:cs typeface="+mj-cs"/>
            </a:endParaRPr>
          </a:p>
        </p:txBody>
      </p:sp>
      <p:sp>
        <p:nvSpPr>
          <p:cNvPr id="17411"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12</a:t>
            </a:r>
          </a:p>
        </p:txBody>
      </p:sp>
      <p:sp>
        <p:nvSpPr>
          <p:cNvPr id="17412" name="Oval 24"/>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7413" name="Picture 9"/>
          <p:cNvPicPr>
            <a:picLocks noChangeAspect="1" noChangeArrowheads="1"/>
          </p:cNvPicPr>
          <p:nvPr/>
        </p:nvPicPr>
        <p:blipFill>
          <a:blip r:embed="rId2" cstate="print"/>
          <a:srcRect/>
          <a:stretch>
            <a:fillRect/>
          </a:stretch>
        </p:blipFill>
        <p:spPr bwMode="auto">
          <a:xfrm>
            <a:off x="1619250" y="4778375"/>
            <a:ext cx="1873250" cy="1397000"/>
          </a:xfrm>
          <a:prstGeom prst="rect">
            <a:avLst/>
          </a:prstGeom>
          <a:noFill/>
          <a:ln w="9525" algn="ctr">
            <a:noFill/>
            <a:miter lim="800000"/>
            <a:headEnd/>
            <a:tailEnd/>
          </a:ln>
        </p:spPr>
      </p:pic>
      <p:pic>
        <p:nvPicPr>
          <p:cNvPr id="17414" name="Picture 10"/>
          <p:cNvPicPr>
            <a:picLocks noChangeAspect="1" noChangeArrowheads="1"/>
          </p:cNvPicPr>
          <p:nvPr/>
        </p:nvPicPr>
        <p:blipFill>
          <a:blip r:embed="rId3" cstate="print"/>
          <a:srcRect/>
          <a:stretch>
            <a:fillRect/>
          </a:stretch>
        </p:blipFill>
        <p:spPr bwMode="auto">
          <a:xfrm>
            <a:off x="3851275" y="4221163"/>
            <a:ext cx="2522538" cy="1973262"/>
          </a:xfrm>
          <a:prstGeom prst="rect">
            <a:avLst/>
          </a:prstGeom>
          <a:noFill/>
          <a:ln w="9525" algn="ctr">
            <a:noFill/>
            <a:miter lim="800000"/>
            <a:headEnd/>
            <a:tailEnd/>
          </a:ln>
        </p:spPr>
      </p:pic>
      <p:pic>
        <p:nvPicPr>
          <p:cNvPr id="17415" name="Picture 11"/>
          <p:cNvPicPr>
            <a:picLocks noChangeAspect="1" noChangeArrowheads="1"/>
          </p:cNvPicPr>
          <p:nvPr/>
        </p:nvPicPr>
        <p:blipFill>
          <a:blip r:embed="rId4" cstate="print"/>
          <a:srcRect/>
          <a:stretch>
            <a:fillRect/>
          </a:stretch>
        </p:blipFill>
        <p:spPr bwMode="auto">
          <a:xfrm>
            <a:off x="6011863" y="1452563"/>
            <a:ext cx="2270125" cy="4267200"/>
          </a:xfrm>
          <a:prstGeom prst="rect">
            <a:avLst/>
          </a:prstGeom>
          <a:noFill/>
          <a:ln w="9525" algn="ctr">
            <a:noFill/>
            <a:miter lim="800000"/>
            <a:headEnd/>
            <a:tailEnd/>
          </a:ln>
        </p:spPr>
      </p:pic>
      <p:sp>
        <p:nvSpPr>
          <p:cNvPr id="17416" name="Rectangle 22"/>
          <p:cNvSpPr txBox="1">
            <a:spLocks noChangeArrowheads="1"/>
          </p:cNvSpPr>
          <p:nvPr/>
        </p:nvSpPr>
        <p:spPr bwMode="auto">
          <a:xfrm>
            <a:off x="539750" y="1268413"/>
            <a:ext cx="5256213" cy="3529012"/>
          </a:xfrm>
          <a:prstGeom prst="rect">
            <a:avLst/>
          </a:prstGeom>
          <a:noFill/>
          <a:ln w="9525">
            <a:noFill/>
            <a:miter lim="800000"/>
            <a:headEnd/>
            <a:tailEnd/>
          </a:ln>
        </p:spPr>
        <p:txBody>
          <a:bodyPr/>
          <a:lstStyle/>
          <a:p>
            <a:pPr marL="44450" algn="l">
              <a:lnSpc>
                <a:spcPts val="2800"/>
              </a:lnSpc>
              <a:spcBef>
                <a:spcPts val="600"/>
              </a:spcBef>
              <a:spcAft>
                <a:spcPts val="600"/>
              </a:spcAft>
              <a:buClr>
                <a:srgbClr val="C3260C"/>
              </a:buClr>
              <a:buSzPct val="130000"/>
              <a:buFont typeface="Georgia" pitchFamily="18" charset="0"/>
              <a:buNone/>
            </a:pPr>
            <a:r>
              <a:rPr lang="zh-TW" altLang="en-US" sz="2400" b="1" dirty="0">
                <a:solidFill>
                  <a:srgbClr val="C00000"/>
                </a:solidFill>
                <a:latin typeface="Times New Roman" pitchFamily="18" charset="0"/>
                <a:ea typeface="標楷體" pitchFamily="65" charset="-120"/>
                <a:cs typeface="Times New Roman" pitchFamily="18" charset="0"/>
              </a:rPr>
              <a:t>屏蔽罩是對小型電子儀器（如手機、</a:t>
            </a:r>
            <a:r>
              <a:rPr lang="en-US" altLang="zh-TW" sz="2400" b="1" dirty="0">
                <a:solidFill>
                  <a:srgbClr val="C00000"/>
                </a:solidFill>
                <a:latin typeface="Times New Roman" pitchFamily="18" charset="0"/>
                <a:ea typeface="標楷體" pitchFamily="65" charset="-120"/>
                <a:cs typeface="Times New Roman" pitchFamily="18" charset="0"/>
              </a:rPr>
              <a:t>GPS</a:t>
            </a:r>
            <a:r>
              <a:rPr lang="zh-TW" altLang="en-US" sz="2400" b="1" dirty="0">
                <a:solidFill>
                  <a:srgbClr val="C00000"/>
                </a:solidFill>
                <a:latin typeface="Times New Roman" pitchFamily="18" charset="0"/>
                <a:ea typeface="標楷體" pitchFamily="65" charset="-120"/>
                <a:cs typeface="Times New Roman" pitchFamily="18" charset="0"/>
              </a:rPr>
              <a:t>等）的電磁波屏蔽的主要方法，可防止或抑制外來的電磁干擾及系統本身產生的電磁場對外界的干擾。</a:t>
            </a:r>
            <a:endParaRPr lang="en-US" altLang="zh-TW" sz="2400" b="1" dirty="0">
              <a:solidFill>
                <a:srgbClr val="C00000"/>
              </a:solidFill>
              <a:latin typeface="Times New Roman" pitchFamily="18" charset="0"/>
              <a:ea typeface="標楷體" pitchFamily="65" charset="-120"/>
              <a:cs typeface="Times New Roman" pitchFamily="18" charset="0"/>
            </a:endParaRPr>
          </a:p>
          <a:p>
            <a:pPr marL="44450" algn="l">
              <a:lnSpc>
                <a:spcPts val="2800"/>
              </a:lnSpc>
              <a:spcBef>
                <a:spcPts val="600"/>
              </a:spcBef>
              <a:spcAft>
                <a:spcPts val="600"/>
              </a:spcAft>
              <a:buClr>
                <a:srgbClr val="C3260C"/>
              </a:buClr>
              <a:buSzPct val="130000"/>
              <a:buFont typeface="Georgia" pitchFamily="18" charset="0"/>
              <a:buNone/>
            </a:pPr>
            <a:r>
              <a:rPr lang="zh-TW" altLang="en-US" sz="2400" b="1" dirty="0">
                <a:solidFill>
                  <a:srgbClr val="C00000"/>
                </a:solidFill>
                <a:latin typeface="Times New Roman" pitchFamily="18" charset="0"/>
                <a:ea typeface="標楷體" pitchFamily="65" charset="-120"/>
                <a:cs typeface="Times New Roman" pitchFamily="18" charset="0"/>
              </a:rPr>
              <a:t>無論是單片屏蔽罩還是多隔斷屏蔽罩都可根據客戶的應用場合設計方案。</a:t>
            </a:r>
            <a:endParaRPr lang="en-US" altLang="zh-TW" sz="2400" b="1" dirty="0">
              <a:solidFill>
                <a:srgbClr val="C00000"/>
              </a:solidFill>
              <a:latin typeface="Times New Roman" pitchFamily="18" charset="0"/>
              <a:ea typeface="標楷體" pitchFamily="65" charset="-120"/>
              <a:cs typeface="Times New Roman" pitchFamily="18" charset="0"/>
            </a:endParaRPr>
          </a:p>
          <a:p>
            <a:pPr marL="44450" algn="l">
              <a:lnSpc>
                <a:spcPts val="2800"/>
              </a:lnSpc>
              <a:spcBef>
                <a:spcPts val="600"/>
              </a:spcBef>
              <a:spcAft>
                <a:spcPts val="600"/>
              </a:spcAft>
              <a:buClr>
                <a:srgbClr val="C3260C"/>
              </a:buClr>
              <a:buSzPct val="130000"/>
              <a:buFont typeface="Georgia" pitchFamily="18" charset="0"/>
              <a:buNone/>
            </a:pPr>
            <a:r>
              <a:rPr lang="zh-CN" altLang="en-US" sz="2400" b="1" dirty="0">
                <a:solidFill>
                  <a:srgbClr val="C00000"/>
                </a:solidFill>
                <a:latin typeface="Times New Roman" pitchFamily="18" charset="0"/>
                <a:ea typeface="標楷體" pitchFamily="65" charset="-120"/>
                <a:cs typeface="Times New Roman" pitchFamily="18" charset="0"/>
              </a:rPr>
              <a:t>材質</a:t>
            </a:r>
            <a:r>
              <a:rPr lang="zh-TW" altLang="en-US" sz="2400" b="1" dirty="0">
                <a:solidFill>
                  <a:srgbClr val="C00000"/>
                </a:solidFill>
                <a:latin typeface="Times New Roman" pitchFamily="18" charset="0"/>
                <a:ea typeface="標楷體" pitchFamily="65" charset="-120"/>
                <a:cs typeface="Times New Roman" pitchFamily="18" charset="0"/>
              </a:rPr>
              <a:t>有不銹鋼、洋白銅、馬口鐵、鈹銅、鍍鋅鋼板等。</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精密五金沖壓</a:t>
            </a:r>
            <a:r>
              <a:rPr lang="zh-CN" altLang="en-US" sz="4800" dirty="0" smtClean="0">
                <a:solidFill>
                  <a:srgbClr val="0000FF"/>
                </a:solidFill>
                <a:latin typeface="標楷體" pitchFamily="65" charset="-120"/>
                <a:ea typeface="標楷體" pitchFamily="65" charset="-120"/>
                <a:cs typeface="+mj-cs"/>
              </a:rPr>
              <a:t>系列產品</a:t>
            </a:r>
            <a:endParaRPr lang="zh-CN" altLang="en-US" sz="4400" dirty="0" smtClean="0">
              <a:solidFill>
                <a:srgbClr val="0000FF"/>
              </a:solidFill>
              <a:latin typeface="標楷體" pitchFamily="65" charset="-120"/>
              <a:ea typeface="標楷體" pitchFamily="65" charset="-120"/>
              <a:cs typeface="+mj-cs"/>
            </a:endParaRPr>
          </a:p>
        </p:txBody>
      </p:sp>
      <p:sp>
        <p:nvSpPr>
          <p:cNvPr id="18435"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D2BB942-E8E2-4773-A614-7BE55866536F}" type="slidenum">
              <a:rPr lang="en-US" altLang="zh-CN" sz="1000" smtClean="0">
                <a:solidFill>
                  <a:schemeClr val="tx1"/>
                </a:solidFill>
                <a:latin typeface="Arial" pitchFamily="34" charset="0"/>
              </a:rPr>
              <a:pPr/>
              <a:t>14</a:t>
            </a:fld>
            <a:endParaRPr lang="en-US" altLang="zh-CN" sz="1000" smtClean="0">
              <a:solidFill>
                <a:schemeClr val="tx1"/>
              </a:solidFill>
              <a:latin typeface="Arial" pitchFamily="34" charset="0"/>
            </a:endParaRPr>
          </a:p>
        </p:txBody>
      </p:sp>
      <p:sp>
        <p:nvSpPr>
          <p:cNvPr id="18436" name="Oval 24"/>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smtClean="0">
                <a:solidFill>
                  <a:srgbClr val="0000FF"/>
                </a:solidFill>
              </a:rPr>
              <a:t>CGC</a:t>
            </a:r>
            <a:endParaRPr lang="en-US" altLang="zh-CN" b="1" dirty="0">
              <a:solidFill>
                <a:srgbClr val="0000FF"/>
              </a:solidFill>
            </a:endParaRPr>
          </a:p>
        </p:txBody>
      </p:sp>
      <p:pic>
        <p:nvPicPr>
          <p:cNvPr id="18437" name="Picture 2" descr="ws_87"/>
          <p:cNvPicPr>
            <a:picLocks noChangeAspect="1" noChangeArrowheads="1"/>
          </p:cNvPicPr>
          <p:nvPr/>
        </p:nvPicPr>
        <p:blipFill>
          <a:blip r:embed="rId2" cstate="print"/>
          <a:srcRect l="3580" t="25600" r="2779" b="1476"/>
          <a:stretch>
            <a:fillRect/>
          </a:stretch>
        </p:blipFill>
        <p:spPr bwMode="auto">
          <a:xfrm>
            <a:off x="107950" y="1412875"/>
            <a:ext cx="8928100" cy="5019675"/>
          </a:xfrm>
          <a:prstGeom prst="rect">
            <a:avLst/>
          </a:prstGeom>
          <a:noFill/>
          <a:ln w="9525">
            <a:noFill/>
            <a:miter lim="800000"/>
            <a:headEnd/>
            <a:tailEnd/>
          </a:ln>
        </p:spPr>
      </p:pic>
      <p:sp>
        <p:nvSpPr>
          <p:cNvPr id="6" name="矩形 5"/>
          <p:cNvSpPr/>
          <p:nvPr/>
        </p:nvSpPr>
        <p:spPr>
          <a:xfrm>
            <a:off x="4357686" y="6429396"/>
            <a:ext cx="421910" cy="246221"/>
          </a:xfrm>
          <a:prstGeom prst="rect">
            <a:avLst/>
          </a:prstGeom>
        </p:spPr>
        <p:txBody>
          <a:bodyPr wrap="none">
            <a:spAutoFit/>
          </a:bodyPr>
          <a:lstStyle/>
          <a:p>
            <a:r>
              <a:rPr lang="en-US" altLang="zh-CN" sz="1000" b="1" dirty="0" smtClean="0"/>
              <a:t>13</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40706" y="260350"/>
            <a:ext cx="6074867" cy="792386"/>
          </a:xfrm>
        </p:spPr>
        <p:txBody>
          <a:bodyPr>
            <a:normAutofit fontScale="90000"/>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品 質 檢 驗</a:t>
            </a:r>
            <a:r>
              <a:rPr lang="zh-CN" altLang="en-US" sz="4800" dirty="0" smtClean="0">
                <a:solidFill>
                  <a:srgbClr val="0000FF"/>
                </a:solidFill>
                <a:latin typeface="標楷體" pitchFamily="65" charset="-120"/>
                <a:ea typeface="標楷體" pitchFamily="65" charset="-120"/>
                <a:cs typeface="+mj-cs"/>
              </a:rPr>
              <a:t> </a:t>
            </a:r>
            <a:r>
              <a:rPr lang="zh-TW" altLang="en-US" sz="4800" dirty="0" smtClean="0">
                <a:solidFill>
                  <a:srgbClr val="0000FF"/>
                </a:solidFill>
                <a:latin typeface="標楷體" pitchFamily="65" charset="-120"/>
                <a:ea typeface="標楷體" pitchFamily="65" charset="-120"/>
                <a:cs typeface="+mj-cs"/>
              </a:rPr>
              <a:t>設 備</a:t>
            </a:r>
            <a:endParaRPr lang="zh-CN" altLang="en-US" sz="4800" dirty="0" smtClean="0">
              <a:solidFill>
                <a:srgbClr val="0000FF"/>
              </a:solidFill>
              <a:latin typeface="標楷體" pitchFamily="65" charset="-120"/>
              <a:ea typeface="標楷體" pitchFamily="65" charset="-120"/>
              <a:cs typeface="+mj-cs"/>
            </a:endParaRPr>
          </a:p>
        </p:txBody>
      </p:sp>
      <p:sp>
        <p:nvSpPr>
          <p:cNvPr id="4" name="投影片編號版面配置區 3"/>
          <p:cNvSpPr>
            <a:spLocks noGrp="1"/>
          </p:cNvSpPr>
          <p:nvPr>
            <p:ph type="sldNum" sz="quarter" idx="16"/>
          </p:nvPr>
        </p:nvSpPr>
        <p:spPr>
          <a:xfrm>
            <a:off x="3786182" y="6286520"/>
            <a:ext cx="1828800" cy="365125"/>
          </a:xfrm>
        </p:spPr>
        <p:txBody>
          <a:bodyPr/>
          <a:lstStyle/>
          <a:p>
            <a:pPr>
              <a:defRPr/>
            </a:pPr>
            <a:r>
              <a:rPr lang="en-US" altLang="zh-CN" b="0" dirty="0" smtClean="0">
                <a:solidFill>
                  <a:schemeClr val="tx1"/>
                </a:solidFill>
              </a:rPr>
              <a:t>14</a:t>
            </a:r>
            <a:endParaRPr lang="en-US" altLang="zh-CN" b="0" dirty="0">
              <a:solidFill>
                <a:schemeClr val="tx1"/>
              </a:solidFill>
            </a:endParaRPr>
          </a:p>
        </p:txBody>
      </p:sp>
      <p:sp>
        <p:nvSpPr>
          <p:cNvPr id="12292" name="Oval 9"/>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2293" name="圖片 1"/>
          <p:cNvPicPr>
            <a:picLocks noChangeAspect="1"/>
          </p:cNvPicPr>
          <p:nvPr/>
        </p:nvPicPr>
        <p:blipFill>
          <a:blip r:embed="rId2" cstate="print"/>
          <a:srcRect l="31161" t="-346" r="16472"/>
          <a:stretch>
            <a:fillRect/>
          </a:stretch>
        </p:blipFill>
        <p:spPr bwMode="auto">
          <a:xfrm>
            <a:off x="3646488" y="1235075"/>
            <a:ext cx="2293937" cy="2511425"/>
          </a:xfrm>
          <a:prstGeom prst="rect">
            <a:avLst/>
          </a:prstGeom>
          <a:noFill/>
          <a:ln w="9525">
            <a:noFill/>
            <a:miter lim="800000"/>
            <a:headEnd/>
            <a:tailEnd/>
          </a:ln>
        </p:spPr>
      </p:pic>
      <p:pic>
        <p:nvPicPr>
          <p:cNvPr id="12294" name="圖片 2"/>
          <p:cNvPicPr>
            <a:picLocks noChangeAspect="1"/>
          </p:cNvPicPr>
          <p:nvPr/>
        </p:nvPicPr>
        <p:blipFill>
          <a:blip r:embed="rId3" cstate="print"/>
          <a:srcRect l="21695" r="29420" b="5518"/>
          <a:stretch>
            <a:fillRect/>
          </a:stretch>
        </p:blipFill>
        <p:spPr bwMode="auto">
          <a:xfrm>
            <a:off x="642909" y="1214422"/>
            <a:ext cx="2608839" cy="3786214"/>
          </a:xfrm>
          <a:prstGeom prst="rect">
            <a:avLst/>
          </a:prstGeom>
          <a:noFill/>
          <a:ln w="9525">
            <a:noFill/>
            <a:miter lim="800000"/>
            <a:headEnd/>
            <a:tailEnd/>
          </a:ln>
        </p:spPr>
      </p:pic>
      <p:pic>
        <p:nvPicPr>
          <p:cNvPr id="12295" name="圖片 5"/>
          <p:cNvPicPr>
            <a:picLocks noChangeAspect="1"/>
          </p:cNvPicPr>
          <p:nvPr/>
        </p:nvPicPr>
        <p:blipFill>
          <a:blip r:embed="rId4" cstate="print"/>
          <a:srcRect l="22690" t="15158" r="16972" b="3831"/>
          <a:stretch>
            <a:fillRect/>
          </a:stretch>
        </p:blipFill>
        <p:spPr bwMode="auto">
          <a:xfrm>
            <a:off x="3643306" y="3786190"/>
            <a:ext cx="2265362" cy="2478087"/>
          </a:xfrm>
          <a:prstGeom prst="rect">
            <a:avLst/>
          </a:prstGeom>
          <a:noFill/>
          <a:ln w="9525">
            <a:noFill/>
            <a:miter lim="800000"/>
            <a:headEnd/>
            <a:tailEnd/>
          </a:ln>
        </p:spPr>
      </p:pic>
      <p:graphicFrame>
        <p:nvGraphicFramePr>
          <p:cNvPr id="9" name="表格 8"/>
          <p:cNvGraphicFramePr>
            <a:graphicFrameLocks noGrp="1"/>
          </p:cNvGraphicFramePr>
          <p:nvPr/>
        </p:nvGraphicFramePr>
        <p:xfrm>
          <a:off x="6072198" y="3857628"/>
          <a:ext cx="2571768" cy="2428890"/>
        </p:xfrm>
        <a:graphic>
          <a:graphicData uri="http://schemas.openxmlformats.org/drawingml/2006/table">
            <a:tbl>
              <a:tblPr/>
              <a:tblGrid>
                <a:gridCol w="1661944">
                  <a:extLst>
                    <a:ext uri="{9D8B030D-6E8A-4147-A177-3AD203B41FA5}">
                      <a16:colId xmlns="" xmlns:a16="http://schemas.microsoft.com/office/drawing/2014/main" val="20000"/>
                    </a:ext>
                  </a:extLst>
                </a:gridCol>
                <a:gridCol w="909824">
                  <a:extLst>
                    <a:ext uri="{9D8B030D-6E8A-4147-A177-3AD203B41FA5}">
                      <a16:colId xmlns="" xmlns:a16="http://schemas.microsoft.com/office/drawing/2014/main" val="20001"/>
                    </a:ext>
                  </a:extLst>
                </a:gridCol>
              </a:tblGrid>
              <a:tr h="275858">
                <a:tc>
                  <a:txBody>
                    <a:bodyPr/>
                    <a:lstStyle/>
                    <a:p>
                      <a:pPr algn="ctr" fontAlgn="ctr"/>
                      <a:r>
                        <a:rPr lang="zh-TW" altLang="en-US" sz="1400" b="0" i="0" u="none" strike="noStrike" dirty="0">
                          <a:solidFill>
                            <a:srgbClr val="000000"/>
                          </a:solidFill>
                          <a:latin typeface="標楷體" pitchFamily="65" charset="-120"/>
                          <a:ea typeface="標楷體" pitchFamily="65" charset="-120"/>
                        </a:rPr>
                        <a:t>量測儀器名稱</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a:solidFill>
                            <a:srgbClr val="000000"/>
                          </a:solidFill>
                          <a:latin typeface="標楷體" pitchFamily="65" charset="-120"/>
                          <a:ea typeface="標楷體" pitchFamily="65" charset="-120"/>
                        </a:rPr>
                        <a:t>數量</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光學</a:t>
                      </a:r>
                      <a:r>
                        <a:rPr lang="zh-TW" altLang="en-US" sz="1400" b="0" i="0" u="none" strike="noStrike" dirty="0">
                          <a:solidFill>
                            <a:srgbClr val="000000"/>
                          </a:solidFill>
                          <a:latin typeface="標楷體" pitchFamily="65" charset="-120"/>
                          <a:ea typeface="標楷體" pitchFamily="65" charset="-120"/>
                        </a:rPr>
                        <a:t>投影機</a:t>
                      </a:r>
                      <a:r>
                        <a:rPr lang="en-US" sz="1400" b="0" i="0" u="none" strike="noStrike" dirty="0">
                          <a:solidFill>
                            <a:srgbClr val="000000"/>
                          </a:solidFill>
                          <a:latin typeface="標楷體" pitchFamily="65" charset="-120"/>
                          <a:ea typeface="標楷體" pitchFamily="65" charset="-120"/>
                        </a:rPr>
                        <a:t>PJ-3000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9129">
                <a:tc>
                  <a:txBody>
                    <a:bodyPr/>
                    <a:lstStyle/>
                    <a:p>
                      <a:pPr algn="l" fontAlgn="ctr"/>
                      <a:r>
                        <a:rPr lang="en-US" sz="1400" b="0" i="0" u="none" strike="noStrike" dirty="0" smtClean="0">
                          <a:solidFill>
                            <a:srgbClr val="000000"/>
                          </a:solidFill>
                          <a:latin typeface="標楷體" pitchFamily="65" charset="-120"/>
                          <a:ea typeface="標楷體" pitchFamily="65" charset="-120"/>
                        </a:rPr>
                        <a:t> 2.5D</a:t>
                      </a:r>
                      <a:r>
                        <a:rPr lang="zh-TW" altLang="en-US" sz="1400" b="0" i="0" u="none" strike="noStrike" dirty="0">
                          <a:solidFill>
                            <a:srgbClr val="000000"/>
                          </a:solidFill>
                          <a:latin typeface="標楷體" pitchFamily="65" charset="-120"/>
                          <a:ea typeface="標楷體" pitchFamily="65" charset="-120"/>
                        </a:rPr>
                        <a:t>影像量測儀</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自動影像量測儀</a:t>
                      </a:r>
                      <a:endParaRPr lang="zh-TW" altLang="en-US" sz="1400" b="0" i="0" u="none" strike="noStrike" dirty="0">
                        <a:solidFill>
                          <a:srgbClr val="000000"/>
                        </a:solidFill>
                        <a:latin typeface="標楷體" pitchFamily="65" charset="-120"/>
                        <a:ea typeface="標楷體" pitchFamily="65" charset="-12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游標卡尺</a:t>
                      </a:r>
                      <a:endParaRPr lang="zh-TW" altLang="en-US" sz="1400" b="0" i="0" u="none" strike="noStrike" dirty="0">
                        <a:solidFill>
                          <a:srgbClr val="000000"/>
                        </a:solidFill>
                        <a:latin typeface="標楷體" pitchFamily="65" charset="-120"/>
                        <a:ea typeface="標楷體" pitchFamily="65" charset="-12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7</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分</a:t>
                      </a:r>
                      <a:r>
                        <a:rPr lang="zh-TW" altLang="en-US" sz="1400" b="0" i="0" u="none" strike="noStrike" dirty="0">
                          <a:solidFill>
                            <a:srgbClr val="000000"/>
                          </a:solidFill>
                          <a:latin typeface="標楷體" pitchFamily="65" charset="-120"/>
                          <a:ea typeface="標楷體" pitchFamily="65" charset="-120"/>
                        </a:rPr>
                        <a:t>厘卡</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8</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高度</a:t>
                      </a:r>
                      <a:r>
                        <a:rPr lang="zh-TW" altLang="en-US" sz="1400" b="0" i="0" u="none" strike="noStrike" dirty="0">
                          <a:solidFill>
                            <a:srgbClr val="000000"/>
                          </a:solidFill>
                          <a:latin typeface="標楷體" pitchFamily="65" charset="-120"/>
                          <a:ea typeface="標楷體" pitchFamily="65" charset="-120"/>
                        </a:rPr>
                        <a:t>規</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厚薄規</a:t>
                      </a:r>
                      <a:endParaRPr lang="zh-TW" altLang="en-US" sz="1400" b="0" i="0" u="none" strike="noStrike" dirty="0">
                        <a:solidFill>
                          <a:srgbClr val="000000"/>
                        </a:solidFill>
                        <a:latin typeface="標楷體" pitchFamily="65" charset="-120"/>
                        <a:ea typeface="標楷體" pitchFamily="65" charset="-12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3</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9129">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 角度</a:t>
                      </a:r>
                      <a:r>
                        <a:rPr lang="zh-TW" altLang="en-US" sz="1400" b="0" i="0" u="none" strike="noStrike" dirty="0">
                          <a:solidFill>
                            <a:srgbClr val="000000"/>
                          </a:solidFill>
                          <a:latin typeface="標楷體" pitchFamily="65" charset="-120"/>
                          <a:ea typeface="標楷體" pitchFamily="65" charset="-120"/>
                        </a:rPr>
                        <a:t>規</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25602" name="Picture 2"/>
          <p:cNvPicPr>
            <a:picLocks noChangeAspect="1" noChangeArrowheads="1"/>
          </p:cNvPicPr>
          <p:nvPr/>
        </p:nvPicPr>
        <p:blipFill>
          <a:blip r:embed="rId5" cstate="print"/>
          <a:srcRect/>
          <a:stretch>
            <a:fillRect/>
          </a:stretch>
        </p:blipFill>
        <p:spPr bwMode="auto">
          <a:xfrm>
            <a:off x="6357950" y="1214422"/>
            <a:ext cx="1995485" cy="2571768"/>
          </a:xfrm>
          <a:prstGeom prst="rect">
            <a:avLst/>
          </a:prstGeom>
          <a:noFill/>
          <a:ln w="9525">
            <a:noFill/>
            <a:miter lim="800000"/>
            <a:headEnd/>
            <a:tailEnd/>
          </a:ln>
          <a:effectLst/>
        </p:spPr>
      </p:pic>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Rectangle 11"/>
          <p:cNvSpPr>
            <a:spLocks noGrp="1" noChangeArrowheads="1"/>
          </p:cNvSpPr>
          <p:nvPr>
            <p:ph type="title"/>
          </p:nvPr>
        </p:nvSpPr>
        <p:spPr>
          <a:xfrm>
            <a:off x="457200" y="116632"/>
            <a:ext cx="8229600"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6600"/>
                </a:solidFill>
                <a:latin typeface="標楷體" pitchFamily="65" charset="-120"/>
                <a:ea typeface="標楷體" pitchFamily="65" charset="-120"/>
                <a:cs typeface="+mj-cs"/>
              </a:rPr>
              <a:t>沖 床 </a:t>
            </a:r>
            <a:r>
              <a:rPr lang="zh-CN" altLang="en-US" sz="4800" dirty="0" smtClean="0">
                <a:solidFill>
                  <a:srgbClr val="006600"/>
                </a:solidFill>
                <a:latin typeface="標楷體" pitchFamily="65" charset="-120"/>
                <a:ea typeface="標楷體" pitchFamily="65" charset="-120"/>
                <a:cs typeface="+mj-cs"/>
              </a:rPr>
              <a:t>設 備 介 紹</a:t>
            </a:r>
          </a:p>
        </p:txBody>
      </p:sp>
      <p:sp>
        <p:nvSpPr>
          <p:cNvPr id="20484" name="投影片編號版面配置區 7"/>
          <p:cNvSpPr>
            <a:spLocks noGrp="1"/>
          </p:cNvSpPr>
          <p:nvPr>
            <p:ph type="sldNum" sz="quarter" idx="12"/>
          </p:nvPr>
        </p:nvSpPr>
        <p:spPr bwMode="auto">
          <a:xfrm>
            <a:off x="8208963" y="6427788"/>
            <a:ext cx="836612"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15</a:t>
            </a:r>
          </a:p>
        </p:txBody>
      </p:sp>
      <p:sp>
        <p:nvSpPr>
          <p:cNvPr id="20485" name="Oval 15"/>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5375" name="Picture 15"/>
          <p:cNvPicPr>
            <a:picLocks noChangeAspect="1" noChangeArrowheads="1"/>
          </p:cNvPicPr>
          <p:nvPr/>
        </p:nvPicPr>
        <p:blipFill>
          <a:blip r:embed="rId3" cstate="print"/>
          <a:srcRect/>
          <a:stretch>
            <a:fillRect/>
          </a:stretch>
        </p:blipFill>
        <p:spPr bwMode="auto">
          <a:xfrm>
            <a:off x="142844" y="2857496"/>
            <a:ext cx="2928957" cy="1820861"/>
          </a:xfrm>
          <a:prstGeom prst="rect">
            <a:avLst/>
          </a:prstGeom>
          <a:noFill/>
          <a:ln w="9525" algn="ctr">
            <a:noFill/>
            <a:miter lim="800000"/>
            <a:headEnd/>
            <a:tailEnd/>
          </a:ln>
        </p:spPr>
      </p:pic>
      <p:pic>
        <p:nvPicPr>
          <p:cNvPr id="15376" name="Picture 16"/>
          <p:cNvPicPr>
            <a:picLocks noChangeAspect="1" noChangeArrowheads="1"/>
          </p:cNvPicPr>
          <p:nvPr/>
        </p:nvPicPr>
        <p:blipFill>
          <a:blip r:embed="rId4" cstate="print"/>
          <a:stretch>
            <a:fillRect/>
          </a:stretch>
        </p:blipFill>
        <p:spPr bwMode="auto">
          <a:xfrm>
            <a:off x="142844" y="1071546"/>
            <a:ext cx="2928958" cy="1744663"/>
          </a:xfrm>
          <a:prstGeom prst="rect">
            <a:avLst/>
          </a:prstGeom>
          <a:noFill/>
          <a:ln w="9525" algn="ctr">
            <a:noFill/>
            <a:miter lim="800000"/>
            <a:headEnd/>
            <a:tailEnd/>
          </a:ln>
        </p:spPr>
      </p:pic>
      <p:pic>
        <p:nvPicPr>
          <p:cNvPr id="15378" name="Picture 18"/>
          <p:cNvPicPr>
            <a:picLocks noChangeAspect="1" noChangeArrowheads="1"/>
          </p:cNvPicPr>
          <p:nvPr/>
        </p:nvPicPr>
        <p:blipFill>
          <a:blip r:embed="rId5" cstate="print"/>
          <a:srcRect/>
          <a:stretch>
            <a:fillRect/>
          </a:stretch>
        </p:blipFill>
        <p:spPr bwMode="auto">
          <a:xfrm>
            <a:off x="3143240" y="1071546"/>
            <a:ext cx="1870740" cy="2928958"/>
          </a:xfrm>
          <a:prstGeom prst="rect">
            <a:avLst/>
          </a:prstGeom>
          <a:noFill/>
          <a:ln w="9525" algn="ctr">
            <a:noFill/>
            <a:miter lim="800000"/>
            <a:headEnd/>
            <a:tailEnd/>
          </a:ln>
        </p:spPr>
      </p:pic>
      <p:pic>
        <p:nvPicPr>
          <p:cNvPr id="15380" name="Picture 20"/>
          <p:cNvPicPr>
            <a:picLocks noChangeAspect="1" noChangeArrowheads="1"/>
          </p:cNvPicPr>
          <p:nvPr/>
        </p:nvPicPr>
        <p:blipFill>
          <a:blip r:embed="rId6" cstate="print"/>
          <a:srcRect/>
          <a:stretch>
            <a:fillRect/>
          </a:stretch>
        </p:blipFill>
        <p:spPr bwMode="auto">
          <a:xfrm>
            <a:off x="5072066" y="1071546"/>
            <a:ext cx="1908161" cy="2928958"/>
          </a:xfrm>
          <a:prstGeom prst="rect">
            <a:avLst/>
          </a:prstGeom>
          <a:noFill/>
          <a:ln w="9525" algn="ctr">
            <a:noFill/>
            <a:miter lim="800000"/>
            <a:headEnd/>
            <a:tailEnd/>
          </a:ln>
        </p:spPr>
      </p:pic>
      <p:pic>
        <p:nvPicPr>
          <p:cNvPr id="15381" name="Picture 21"/>
          <p:cNvPicPr>
            <a:picLocks noChangeAspect="1" noChangeArrowheads="1"/>
          </p:cNvPicPr>
          <p:nvPr/>
        </p:nvPicPr>
        <p:blipFill>
          <a:blip r:embed="rId7" cstate="print"/>
          <a:srcRect/>
          <a:stretch>
            <a:fillRect/>
          </a:stretch>
        </p:blipFill>
        <p:spPr bwMode="auto">
          <a:xfrm>
            <a:off x="7072330" y="1071546"/>
            <a:ext cx="1928826" cy="2928958"/>
          </a:xfrm>
          <a:prstGeom prst="rect">
            <a:avLst/>
          </a:prstGeom>
          <a:noFill/>
          <a:ln w="9525" algn="ctr">
            <a:noFill/>
            <a:miter lim="800000"/>
            <a:headEnd/>
            <a:tailEnd/>
          </a:ln>
        </p:spPr>
      </p:pic>
      <p:graphicFrame>
        <p:nvGraphicFramePr>
          <p:cNvPr id="16" name="表格 15"/>
          <p:cNvGraphicFramePr>
            <a:graphicFrameLocks noGrp="1"/>
          </p:cNvGraphicFramePr>
          <p:nvPr/>
        </p:nvGraphicFramePr>
        <p:xfrm>
          <a:off x="142844" y="4857760"/>
          <a:ext cx="4857784" cy="1822450"/>
        </p:xfrm>
        <a:graphic>
          <a:graphicData uri="http://schemas.openxmlformats.org/drawingml/2006/table">
            <a:tbl>
              <a:tblPr/>
              <a:tblGrid>
                <a:gridCol w="1571636">
                  <a:extLst>
                    <a:ext uri="{9D8B030D-6E8A-4147-A177-3AD203B41FA5}">
                      <a16:colId xmlns="" xmlns:a16="http://schemas.microsoft.com/office/drawing/2014/main" val="20000"/>
                    </a:ext>
                  </a:extLst>
                </a:gridCol>
                <a:gridCol w="1000132">
                  <a:extLst>
                    <a:ext uri="{9D8B030D-6E8A-4147-A177-3AD203B41FA5}">
                      <a16:colId xmlns="" xmlns:a16="http://schemas.microsoft.com/office/drawing/2014/main" val="20001"/>
                    </a:ext>
                  </a:extLst>
                </a:gridCol>
                <a:gridCol w="1500198">
                  <a:extLst>
                    <a:ext uri="{9D8B030D-6E8A-4147-A177-3AD203B41FA5}">
                      <a16:colId xmlns="" xmlns:a16="http://schemas.microsoft.com/office/drawing/2014/main" val="20002"/>
                    </a:ext>
                  </a:extLst>
                </a:gridCol>
                <a:gridCol w="785818">
                  <a:extLst>
                    <a:ext uri="{9D8B030D-6E8A-4147-A177-3AD203B41FA5}">
                      <a16:colId xmlns="" xmlns:a16="http://schemas.microsoft.com/office/drawing/2014/main" val="20003"/>
                    </a:ext>
                  </a:extLst>
                </a:gridCol>
              </a:tblGrid>
              <a:tr h="260350">
                <a:tc>
                  <a:txBody>
                    <a:bodyPr/>
                    <a:lstStyle/>
                    <a:p>
                      <a:pPr algn="ctr" fontAlgn="ctr"/>
                      <a:r>
                        <a:rPr lang="zh-TW" altLang="en-US" sz="1400" b="0" i="0" u="none" strike="noStrike" dirty="0">
                          <a:solidFill>
                            <a:srgbClr val="000000"/>
                          </a:solidFill>
                          <a:latin typeface="標楷體" pitchFamily="65" charset="-120"/>
                          <a:ea typeface="標楷體" pitchFamily="65" charset="-120"/>
                        </a:rPr>
                        <a:t>設備名稱</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a:solidFill>
                            <a:srgbClr val="000000"/>
                          </a:solidFill>
                          <a:latin typeface="標楷體" pitchFamily="65" charset="-120"/>
                          <a:ea typeface="標楷體" pitchFamily="65" charset="-120"/>
                        </a:rPr>
                        <a:t>機台數量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a:solidFill>
                            <a:srgbClr val="000000"/>
                          </a:solidFill>
                          <a:latin typeface="標楷體" pitchFamily="65" charset="-120"/>
                          <a:ea typeface="標楷體" pitchFamily="65" charset="-120"/>
                        </a:rPr>
                        <a:t>設備名稱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a:solidFill>
                            <a:srgbClr val="000000"/>
                          </a:solidFill>
                          <a:latin typeface="標楷體" pitchFamily="65" charset="-120"/>
                          <a:ea typeface="標楷體" pitchFamily="65" charset="-120"/>
                        </a:rPr>
                        <a:t>機台數量</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60350">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20</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60</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10</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0350">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25</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80</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2</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0350">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35</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110</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2</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0350">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40</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smtClean="0">
                          <a:solidFill>
                            <a:srgbClr val="000000"/>
                          </a:solidFill>
                          <a:latin typeface="標楷體" pitchFamily="65" charset="-120"/>
                          <a:ea typeface="標楷體" pitchFamily="65" charset="-120"/>
                        </a:rPr>
                        <a:t>  </a:t>
                      </a:r>
                      <a:r>
                        <a:rPr lang="en-US" altLang="zh-TW" sz="1200" b="0" i="0" u="none" strike="noStrike" dirty="0" smtClean="0">
                          <a:solidFill>
                            <a:srgbClr val="000000"/>
                          </a:solidFill>
                          <a:latin typeface="標楷體" pitchFamily="65" charset="-120"/>
                          <a:ea typeface="標楷體" pitchFamily="65" charset="-120"/>
                        </a:rPr>
                        <a:t>160</a:t>
                      </a:r>
                      <a:r>
                        <a:rPr lang="zh-TW" altLang="en-US" sz="1200" b="0" i="0" u="none" strike="noStrike" dirty="0" smtClean="0">
                          <a:solidFill>
                            <a:srgbClr val="000000"/>
                          </a:solidFill>
                          <a:latin typeface="標楷體" pitchFamily="65" charset="-120"/>
                          <a:ea typeface="標楷體" pitchFamily="65" charset="-120"/>
                        </a:rPr>
                        <a:t>噸雙軸型沖壓機</a:t>
                      </a:r>
                      <a:endParaRPr lang="zh-TW" altLang="en-US" sz="1200" b="0" i="0" u="none" strike="noStrike" dirty="0">
                        <a:solidFill>
                          <a:srgbClr val="000000"/>
                        </a:solidFill>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0350">
                <a:tc>
                  <a:txBody>
                    <a:bodyPr/>
                    <a:lstStyle/>
                    <a:p>
                      <a:pPr algn="l" fontAlgn="ctr"/>
                      <a:r>
                        <a:rPr lang="en-US" altLang="zh-TW" sz="1400" b="0" i="0" u="none" strike="noStrike" dirty="0" smtClean="0">
                          <a:solidFill>
                            <a:srgbClr val="000000"/>
                          </a:solidFill>
                          <a:latin typeface="標楷體" pitchFamily="65" charset="-120"/>
                          <a:ea typeface="標楷體" pitchFamily="65" charset="-120"/>
                        </a:rPr>
                        <a:t>  45</a:t>
                      </a:r>
                      <a:r>
                        <a:rPr lang="zh-TW" altLang="en-US" sz="1400" b="0" i="0" u="none" strike="noStrike" dirty="0">
                          <a:solidFill>
                            <a:srgbClr val="000000"/>
                          </a:solidFill>
                          <a:latin typeface="標楷體" pitchFamily="65" charset="-120"/>
                          <a:ea typeface="標楷體" pitchFamily="65" charset="-120"/>
                        </a:rPr>
                        <a:t>噸型沖壓機</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smtClean="0">
                          <a:solidFill>
                            <a:srgbClr val="000000"/>
                          </a:solidFill>
                          <a:latin typeface="標楷體" pitchFamily="65" charset="-120"/>
                          <a:ea typeface="標楷體" pitchFamily="65" charset="-120"/>
                        </a:rPr>
                        <a:t>  </a:t>
                      </a:r>
                      <a:r>
                        <a:rPr lang="en-US" altLang="zh-TW" sz="1200" b="0" i="0" u="none" strike="noStrike" dirty="0" smtClean="0">
                          <a:solidFill>
                            <a:srgbClr val="000000"/>
                          </a:solidFill>
                          <a:latin typeface="標楷體" pitchFamily="65" charset="-120"/>
                          <a:ea typeface="標楷體" pitchFamily="65" charset="-120"/>
                        </a:rPr>
                        <a:t>250</a:t>
                      </a:r>
                      <a:r>
                        <a:rPr lang="zh-TW" altLang="en-US" sz="1200" b="0" i="0" u="none" strike="noStrike" dirty="0">
                          <a:solidFill>
                            <a:srgbClr val="000000"/>
                          </a:solidFill>
                          <a:latin typeface="標楷體" pitchFamily="65" charset="-120"/>
                          <a:ea typeface="標楷體" pitchFamily="65" charset="-120"/>
                        </a:rPr>
                        <a:t>噸雙軸型沖壓機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0350">
                <a:tc>
                  <a:txBody>
                    <a:bodyPr/>
                    <a:lstStyle/>
                    <a:p>
                      <a:pPr algn="l" fontAlgn="ctr"/>
                      <a:r>
                        <a:rPr lang="zh-TW" altLang="en-US" sz="1400" b="0" i="0" u="none" strike="noStrike">
                          <a:solidFill>
                            <a:srgbClr val="000000"/>
                          </a:solidFill>
                          <a:latin typeface="標楷體" pitchFamily="65" charset="-120"/>
                          <a:ea typeface="標楷體" pitchFamily="65" charset="-12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latin typeface="標楷體" pitchFamily="65" charset="-120"/>
                          <a:ea typeface="標楷體"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latin typeface="標楷體" pitchFamily="65" charset="-120"/>
                          <a:ea typeface="標楷體" pitchFamily="65" charset="-12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28</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14" name="圖片 13" descr="1.jpg"/>
          <p:cNvPicPr>
            <a:picLocks noChangeAspect="1"/>
          </p:cNvPicPr>
          <p:nvPr/>
        </p:nvPicPr>
        <p:blipFill>
          <a:blip r:embed="rId8" cstate="print"/>
          <a:stretch>
            <a:fillRect/>
          </a:stretch>
        </p:blipFill>
        <p:spPr>
          <a:xfrm>
            <a:off x="5143504" y="4143380"/>
            <a:ext cx="3286148" cy="2464958"/>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1000"/>
                                  </p:stCondLst>
                                  <p:childTnLst>
                                    <p:set>
                                      <p:cBhvr>
                                        <p:cTn id="6" dur="1" fill="hold">
                                          <p:stCondLst>
                                            <p:cond delay="0"/>
                                          </p:stCondLst>
                                        </p:cTn>
                                        <p:tgtEl>
                                          <p:spTgt spid="15375"/>
                                        </p:tgtEl>
                                        <p:attrNameLst>
                                          <p:attrName>style.visibility</p:attrName>
                                        </p:attrNameLst>
                                      </p:cBhvr>
                                      <p:to>
                                        <p:strVal val="visible"/>
                                      </p:to>
                                    </p:set>
                                    <p:animEffect transition="in" filter="barn(inVertical)">
                                      <p:cBhvr>
                                        <p:cTn id="7" dur="500"/>
                                        <p:tgtEl>
                                          <p:spTgt spid="15375"/>
                                        </p:tgtEl>
                                      </p:cBhvr>
                                    </p:animEffect>
                                  </p:childTnLst>
                                </p:cTn>
                              </p:par>
                              <p:par>
                                <p:cTn id="8" presetID="16" presetClass="entr" presetSubtype="21" fill="hold" nodeType="withEffect">
                                  <p:stCondLst>
                                    <p:cond delay="3000"/>
                                  </p:stCondLst>
                                  <p:childTnLst>
                                    <p:set>
                                      <p:cBhvr>
                                        <p:cTn id="9" dur="1" fill="hold">
                                          <p:stCondLst>
                                            <p:cond delay="0"/>
                                          </p:stCondLst>
                                        </p:cTn>
                                        <p:tgtEl>
                                          <p:spTgt spid="15378"/>
                                        </p:tgtEl>
                                        <p:attrNameLst>
                                          <p:attrName>style.visibility</p:attrName>
                                        </p:attrNameLst>
                                      </p:cBhvr>
                                      <p:to>
                                        <p:strVal val="visible"/>
                                      </p:to>
                                    </p:set>
                                    <p:animEffect transition="in" filter="barn(inVertical)">
                                      <p:cBhvr>
                                        <p:cTn id="10" dur="500"/>
                                        <p:tgtEl>
                                          <p:spTgt spid="15378"/>
                                        </p:tgtEl>
                                      </p:cBhvr>
                                    </p:animEffect>
                                  </p:childTnLst>
                                </p:cTn>
                              </p:par>
                              <p:par>
                                <p:cTn id="11" presetID="22" presetClass="entr" presetSubtype="4" fill="hold" nodeType="withEffect">
                                  <p:stCondLst>
                                    <p:cond delay="4000"/>
                                  </p:stCondLst>
                                  <p:childTnLst>
                                    <p:set>
                                      <p:cBhvr>
                                        <p:cTn id="12" dur="1" fill="hold">
                                          <p:stCondLst>
                                            <p:cond delay="0"/>
                                          </p:stCondLst>
                                        </p:cTn>
                                        <p:tgtEl>
                                          <p:spTgt spid="15376"/>
                                        </p:tgtEl>
                                        <p:attrNameLst>
                                          <p:attrName>style.visibility</p:attrName>
                                        </p:attrNameLst>
                                      </p:cBhvr>
                                      <p:to>
                                        <p:strVal val="visible"/>
                                      </p:to>
                                    </p:set>
                                    <p:animEffect transition="in" filter="wipe(down)">
                                      <p:cBhvr>
                                        <p:cTn id="13" dur="500"/>
                                        <p:tgtEl>
                                          <p:spTgt spid="15376"/>
                                        </p:tgtEl>
                                      </p:cBhvr>
                                    </p:animEffect>
                                  </p:childTnLst>
                                </p:cTn>
                              </p:par>
                              <p:par>
                                <p:cTn id="14" presetID="31" presetClass="entr" presetSubtype="0" fill="hold" nodeType="withEffect">
                                  <p:stCondLst>
                                    <p:cond delay="5000"/>
                                  </p:stCondLst>
                                  <p:childTnLst>
                                    <p:set>
                                      <p:cBhvr>
                                        <p:cTn id="15" dur="1" fill="hold">
                                          <p:stCondLst>
                                            <p:cond delay="0"/>
                                          </p:stCondLst>
                                        </p:cTn>
                                        <p:tgtEl>
                                          <p:spTgt spid="15380"/>
                                        </p:tgtEl>
                                        <p:attrNameLst>
                                          <p:attrName>style.visibility</p:attrName>
                                        </p:attrNameLst>
                                      </p:cBhvr>
                                      <p:to>
                                        <p:strVal val="visible"/>
                                      </p:to>
                                    </p:set>
                                    <p:anim calcmode="lin" valueType="num">
                                      <p:cBhvr>
                                        <p:cTn id="16" dur="1000" fill="hold"/>
                                        <p:tgtEl>
                                          <p:spTgt spid="15380"/>
                                        </p:tgtEl>
                                        <p:attrNameLst>
                                          <p:attrName>ppt_w</p:attrName>
                                        </p:attrNameLst>
                                      </p:cBhvr>
                                      <p:tavLst>
                                        <p:tav tm="0">
                                          <p:val>
                                            <p:fltVal val="0"/>
                                          </p:val>
                                        </p:tav>
                                        <p:tav tm="100000">
                                          <p:val>
                                            <p:strVal val="#ppt_w"/>
                                          </p:val>
                                        </p:tav>
                                      </p:tavLst>
                                    </p:anim>
                                    <p:anim calcmode="lin" valueType="num">
                                      <p:cBhvr>
                                        <p:cTn id="17" dur="1000" fill="hold"/>
                                        <p:tgtEl>
                                          <p:spTgt spid="15380"/>
                                        </p:tgtEl>
                                        <p:attrNameLst>
                                          <p:attrName>ppt_h</p:attrName>
                                        </p:attrNameLst>
                                      </p:cBhvr>
                                      <p:tavLst>
                                        <p:tav tm="0">
                                          <p:val>
                                            <p:fltVal val="0"/>
                                          </p:val>
                                        </p:tav>
                                        <p:tav tm="100000">
                                          <p:val>
                                            <p:strVal val="#ppt_h"/>
                                          </p:val>
                                        </p:tav>
                                      </p:tavLst>
                                    </p:anim>
                                    <p:anim calcmode="lin" valueType="num">
                                      <p:cBhvr>
                                        <p:cTn id="18" dur="1000" fill="hold"/>
                                        <p:tgtEl>
                                          <p:spTgt spid="15380"/>
                                        </p:tgtEl>
                                        <p:attrNameLst>
                                          <p:attrName>style.rotation</p:attrName>
                                        </p:attrNameLst>
                                      </p:cBhvr>
                                      <p:tavLst>
                                        <p:tav tm="0">
                                          <p:val>
                                            <p:fltVal val="90"/>
                                          </p:val>
                                        </p:tav>
                                        <p:tav tm="100000">
                                          <p:val>
                                            <p:fltVal val="0"/>
                                          </p:val>
                                        </p:tav>
                                      </p:tavLst>
                                    </p:anim>
                                    <p:animEffect transition="in" filter="fade">
                                      <p:cBhvr>
                                        <p:cTn id="19" dur="1000"/>
                                        <p:tgtEl>
                                          <p:spTgt spid="15380"/>
                                        </p:tgtEl>
                                      </p:cBhvr>
                                    </p:animEffect>
                                  </p:childTnLst>
                                </p:cTn>
                              </p:par>
                              <p:par>
                                <p:cTn id="20" presetID="31" presetClass="entr" presetSubtype="0" fill="hold" nodeType="withEffect">
                                  <p:stCondLst>
                                    <p:cond delay="6500"/>
                                  </p:stCondLst>
                                  <p:childTnLst>
                                    <p:set>
                                      <p:cBhvr>
                                        <p:cTn id="21" dur="1" fill="hold">
                                          <p:stCondLst>
                                            <p:cond delay="0"/>
                                          </p:stCondLst>
                                        </p:cTn>
                                        <p:tgtEl>
                                          <p:spTgt spid="15381"/>
                                        </p:tgtEl>
                                        <p:attrNameLst>
                                          <p:attrName>style.visibility</p:attrName>
                                        </p:attrNameLst>
                                      </p:cBhvr>
                                      <p:to>
                                        <p:strVal val="visible"/>
                                      </p:to>
                                    </p:set>
                                    <p:anim calcmode="lin" valueType="num">
                                      <p:cBhvr>
                                        <p:cTn id="22" dur="1000" fill="hold"/>
                                        <p:tgtEl>
                                          <p:spTgt spid="15381"/>
                                        </p:tgtEl>
                                        <p:attrNameLst>
                                          <p:attrName>ppt_w</p:attrName>
                                        </p:attrNameLst>
                                      </p:cBhvr>
                                      <p:tavLst>
                                        <p:tav tm="0">
                                          <p:val>
                                            <p:fltVal val="0"/>
                                          </p:val>
                                        </p:tav>
                                        <p:tav tm="100000">
                                          <p:val>
                                            <p:strVal val="#ppt_w"/>
                                          </p:val>
                                        </p:tav>
                                      </p:tavLst>
                                    </p:anim>
                                    <p:anim calcmode="lin" valueType="num">
                                      <p:cBhvr>
                                        <p:cTn id="23" dur="1000" fill="hold"/>
                                        <p:tgtEl>
                                          <p:spTgt spid="15381"/>
                                        </p:tgtEl>
                                        <p:attrNameLst>
                                          <p:attrName>ppt_h</p:attrName>
                                        </p:attrNameLst>
                                      </p:cBhvr>
                                      <p:tavLst>
                                        <p:tav tm="0">
                                          <p:val>
                                            <p:fltVal val="0"/>
                                          </p:val>
                                        </p:tav>
                                        <p:tav tm="100000">
                                          <p:val>
                                            <p:strVal val="#ppt_h"/>
                                          </p:val>
                                        </p:tav>
                                      </p:tavLst>
                                    </p:anim>
                                    <p:anim calcmode="lin" valueType="num">
                                      <p:cBhvr>
                                        <p:cTn id="24" dur="1000" fill="hold"/>
                                        <p:tgtEl>
                                          <p:spTgt spid="15381"/>
                                        </p:tgtEl>
                                        <p:attrNameLst>
                                          <p:attrName>style.rotation</p:attrName>
                                        </p:attrNameLst>
                                      </p:cBhvr>
                                      <p:tavLst>
                                        <p:tav tm="0">
                                          <p:val>
                                            <p:fltVal val="90"/>
                                          </p:val>
                                        </p:tav>
                                        <p:tav tm="100000">
                                          <p:val>
                                            <p:fltVal val="0"/>
                                          </p:val>
                                        </p:tav>
                                      </p:tavLst>
                                    </p:anim>
                                    <p:animEffect transition="in" filter="fade">
                                      <p:cBhvr>
                                        <p:cTn id="25" dur="10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             自動包裝機</a:t>
            </a:r>
            <a:endParaRPr lang="zh-CN" altLang="en-US" sz="4400" dirty="0" smtClean="0">
              <a:solidFill>
                <a:srgbClr val="0000FF"/>
              </a:solidFill>
              <a:latin typeface="標楷體" pitchFamily="65" charset="-120"/>
              <a:ea typeface="標楷體" pitchFamily="65" charset="-120"/>
              <a:cs typeface="+mj-cs"/>
            </a:endParaRPr>
          </a:p>
        </p:txBody>
      </p:sp>
      <p:sp>
        <p:nvSpPr>
          <p:cNvPr id="18435"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16</a:t>
            </a:r>
          </a:p>
        </p:txBody>
      </p:sp>
      <p:sp>
        <p:nvSpPr>
          <p:cNvPr id="18436" name="Oval 24"/>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smtClean="0">
                <a:solidFill>
                  <a:srgbClr val="0000FF"/>
                </a:solidFill>
              </a:rPr>
              <a:t>CGC</a:t>
            </a:r>
            <a:endParaRPr lang="en-US" altLang="zh-CN" b="1" dirty="0">
              <a:solidFill>
                <a:srgbClr val="0000FF"/>
              </a:solidFill>
            </a:endParaRPr>
          </a:p>
        </p:txBody>
      </p:sp>
      <p:graphicFrame>
        <p:nvGraphicFramePr>
          <p:cNvPr id="7" name="表格 6"/>
          <p:cNvGraphicFramePr>
            <a:graphicFrameLocks noGrp="1"/>
          </p:cNvGraphicFramePr>
          <p:nvPr/>
        </p:nvGraphicFramePr>
        <p:xfrm>
          <a:off x="5500694" y="5572140"/>
          <a:ext cx="3000396" cy="928693"/>
        </p:xfrm>
        <a:graphic>
          <a:graphicData uri="http://schemas.openxmlformats.org/drawingml/2006/table">
            <a:tbl>
              <a:tblPr/>
              <a:tblGrid>
                <a:gridCol w="2255658">
                  <a:extLst>
                    <a:ext uri="{9D8B030D-6E8A-4147-A177-3AD203B41FA5}">
                      <a16:colId xmlns="" xmlns:a16="http://schemas.microsoft.com/office/drawing/2014/main" val="20000"/>
                    </a:ext>
                  </a:extLst>
                </a:gridCol>
                <a:gridCol w="744738">
                  <a:extLst>
                    <a:ext uri="{9D8B030D-6E8A-4147-A177-3AD203B41FA5}">
                      <a16:colId xmlns="" xmlns:a16="http://schemas.microsoft.com/office/drawing/2014/main" val="20001"/>
                    </a:ext>
                  </a:extLst>
                </a:gridCol>
              </a:tblGrid>
              <a:tr h="314681">
                <a:tc>
                  <a:txBody>
                    <a:bodyPr/>
                    <a:lstStyle/>
                    <a:p>
                      <a:pPr algn="ctr" fontAlgn="ctr"/>
                      <a:r>
                        <a:rPr lang="zh-TW" altLang="en-US" sz="1400" b="0" i="0" u="none" strike="noStrike" dirty="0">
                          <a:solidFill>
                            <a:srgbClr val="000000"/>
                          </a:solidFill>
                          <a:latin typeface="標楷體" pitchFamily="65" charset="-120"/>
                          <a:ea typeface="標楷體" pitchFamily="65" charset="-120"/>
                        </a:rPr>
                        <a:t>設備名稱</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dirty="0">
                          <a:solidFill>
                            <a:srgbClr val="000000"/>
                          </a:solidFill>
                          <a:latin typeface="標楷體" pitchFamily="65" charset="-120"/>
                          <a:ea typeface="標楷體" pitchFamily="65" charset="-120"/>
                        </a:rPr>
                        <a:t>數量</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307006">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光學平面檢測自動包裝機</a:t>
                      </a:r>
                      <a:endParaRPr lang="zh-TW" altLang="en-US" sz="1400" b="0" i="0" u="none" strike="noStrike" dirty="0">
                        <a:solidFill>
                          <a:srgbClr val="000000"/>
                        </a:solidFill>
                        <a:latin typeface="標楷體" pitchFamily="65" charset="-120"/>
                        <a:ea typeface="標楷體" pitchFamily="65" charset="-12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smtClean="0">
                          <a:solidFill>
                            <a:srgbClr val="000000"/>
                          </a:solidFill>
                          <a:latin typeface="標楷體" pitchFamily="65" charset="-120"/>
                          <a:ea typeface="標楷體" pitchFamily="65" charset="-120"/>
                        </a:rPr>
                        <a:t>20</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07006">
                <a:tc>
                  <a:txBody>
                    <a:bodyPr/>
                    <a:lstStyle/>
                    <a:p>
                      <a:pPr algn="l" fontAlgn="ctr"/>
                      <a:r>
                        <a:rPr lang="zh-TW" altLang="en-US" sz="1400" b="0" i="0" u="none" strike="noStrike" dirty="0" smtClean="0">
                          <a:solidFill>
                            <a:srgbClr val="000000"/>
                          </a:solidFill>
                          <a:latin typeface="標楷體" pitchFamily="65" charset="-120"/>
                          <a:ea typeface="標楷體" pitchFamily="65" charset="-120"/>
                        </a:rPr>
                        <a:t>四槽式超音波清洗機</a:t>
                      </a:r>
                      <a:endParaRPr lang="zh-TW" altLang="en-US" sz="1400" b="0" i="0" u="none" strike="noStrike" dirty="0">
                        <a:solidFill>
                          <a:srgbClr val="000000"/>
                        </a:solidFill>
                        <a:latin typeface="標楷體" pitchFamily="65" charset="-120"/>
                        <a:ea typeface="標楷體" pitchFamily="65" charset="-12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smtClean="0">
                          <a:solidFill>
                            <a:srgbClr val="000000"/>
                          </a:solidFill>
                          <a:latin typeface="標楷體" pitchFamily="65" charset="-120"/>
                          <a:ea typeface="標楷體" pitchFamily="65" charset="-120"/>
                        </a:rPr>
                        <a:t>1</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25602" name="Picture 2" descr="C:\Users\maggy.CGC1\Desktop\1641785248444.jpeg"/>
          <p:cNvPicPr>
            <a:picLocks noChangeAspect="1" noChangeArrowheads="1"/>
          </p:cNvPicPr>
          <p:nvPr/>
        </p:nvPicPr>
        <p:blipFill>
          <a:blip r:embed="rId3" cstate="print"/>
          <a:srcRect/>
          <a:stretch>
            <a:fillRect/>
          </a:stretch>
        </p:blipFill>
        <p:spPr bwMode="auto">
          <a:xfrm>
            <a:off x="5072066" y="1285860"/>
            <a:ext cx="2857520" cy="2118452"/>
          </a:xfrm>
          <a:prstGeom prst="rect">
            <a:avLst/>
          </a:prstGeom>
          <a:noFill/>
        </p:spPr>
      </p:pic>
      <p:pic>
        <p:nvPicPr>
          <p:cNvPr id="9" name="圖片 8" descr="1.jpg"/>
          <p:cNvPicPr>
            <a:picLocks noChangeAspect="1"/>
          </p:cNvPicPr>
          <p:nvPr/>
        </p:nvPicPr>
        <p:blipFill>
          <a:blip r:embed="rId4" cstate="print"/>
          <a:stretch>
            <a:fillRect/>
          </a:stretch>
        </p:blipFill>
        <p:spPr>
          <a:xfrm>
            <a:off x="428596" y="1285860"/>
            <a:ext cx="3856028" cy="2143140"/>
          </a:xfrm>
          <a:prstGeom prst="rect">
            <a:avLst/>
          </a:prstGeom>
        </p:spPr>
      </p:pic>
      <p:pic>
        <p:nvPicPr>
          <p:cNvPr id="11" name="圖片 10" descr="001.jpg"/>
          <p:cNvPicPr>
            <a:picLocks noChangeAspect="1"/>
          </p:cNvPicPr>
          <p:nvPr/>
        </p:nvPicPr>
        <p:blipFill>
          <a:blip r:embed="rId5" cstate="print"/>
          <a:stretch>
            <a:fillRect/>
          </a:stretch>
        </p:blipFill>
        <p:spPr>
          <a:xfrm>
            <a:off x="357158" y="3500438"/>
            <a:ext cx="1785950" cy="3173782"/>
          </a:xfrm>
          <a:prstGeom prst="rect">
            <a:avLst/>
          </a:prstGeom>
        </p:spPr>
      </p:pic>
      <p:pic>
        <p:nvPicPr>
          <p:cNvPr id="12" name="圖片 11" descr="002.jpg"/>
          <p:cNvPicPr>
            <a:picLocks noChangeAspect="1"/>
          </p:cNvPicPr>
          <p:nvPr/>
        </p:nvPicPr>
        <p:blipFill>
          <a:blip r:embed="rId6" cstate="print"/>
          <a:stretch>
            <a:fillRect/>
          </a:stretch>
        </p:blipFill>
        <p:spPr>
          <a:xfrm>
            <a:off x="2285984" y="3571876"/>
            <a:ext cx="3429024" cy="1929580"/>
          </a:xfrm>
          <a:prstGeom prst="rect">
            <a:avLst/>
          </a:prstGeom>
        </p:spPr>
      </p:pic>
      <p:pic>
        <p:nvPicPr>
          <p:cNvPr id="13" name="圖片 12" descr="IMG20210928131955.jpg"/>
          <p:cNvPicPr>
            <a:picLocks noChangeAspect="1"/>
          </p:cNvPicPr>
          <p:nvPr/>
        </p:nvPicPr>
        <p:blipFill>
          <a:blip r:embed="rId7" cstate="print"/>
          <a:stretch>
            <a:fillRect/>
          </a:stretch>
        </p:blipFill>
        <p:spPr>
          <a:xfrm>
            <a:off x="5929322" y="3571876"/>
            <a:ext cx="2547957" cy="1910968"/>
          </a:xfrm>
          <a:prstGeom prst="rect">
            <a:avLst/>
          </a:prstGeom>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p:cNvPicPr>
            <a:picLocks noChangeAspect="1" noChangeArrowheads="1"/>
          </p:cNvPicPr>
          <p:nvPr/>
        </p:nvPicPr>
        <p:blipFill>
          <a:blip r:embed="rId2" cstate="print"/>
          <a:srcRect/>
          <a:stretch>
            <a:fillRect/>
          </a:stretch>
        </p:blipFill>
        <p:spPr bwMode="auto">
          <a:xfrm>
            <a:off x="684213" y="2524125"/>
            <a:ext cx="5540375" cy="3756025"/>
          </a:xfrm>
          <a:prstGeom prst="rect">
            <a:avLst/>
          </a:prstGeom>
          <a:noFill/>
          <a:ln w="9525" algn="ctr">
            <a:noFill/>
            <a:miter lim="800000"/>
            <a:headEnd/>
            <a:tailEnd/>
          </a:ln>
        </p:spPr>
      </p:pic>
      <p:sp>
        <p:nvSpPr>
          <p:cNvPr id="247827" name="Rectangle 19"/>
          <p:cNvSpPr>
            <a:spLocks noGrp="1" noChangeArrowheads="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6600"/>
                </a:solidFill>
                <a:latin typeface="標楷體" pitchFamily="65" charset="-120"/>
                <a:ea typeface="標楷體" pitchFamily="65" charset="-120"/>
              </a:rPr>
              <a:t>模 具 </a:t>
            </a:r>
            <a:r>
              <a:rPr lang="zh-CN" altLang="en-US" sz="4800" dirty="0" smtClean="0">
                <a:solidFill>
                  <a:srgbClr val="006600"/>
                </a:solidFill>
                <a:latin typeface="標楷體" pitchFamily="65" charset="-120"/>
                <a:ea typeface="標楷體" pitchFamily="65" charset="-120"/>
              </a:rPr>
              <a:t>設</a:t>
            </a:r>
            <a:r>
              <a:rPr lang="zh-TW" altLang="en-US" sz="4800" dirty="0" smtClean="0">
                <a:solidFill>
                  <a:srgbClr val="006600"/>
                </a:solidFill>
                <a:latin typeface="標楷體" pitchFamily="65" charset="-120"/>
                <a:ea typeface="標楷體" pitchFamily="65" charset="-120"/>
              </a:rPr>
              <a:t> </a:t>
            </a:r>
            <a:r>
              <a:rPr lang="zh-CN" altLang="en-US" sz="4800" dirty="0" smtClean="0">
                <a:solidFill>
                  <a:srgbClr val="006600"/>
                </a:solidFill>
                <a:latin typeface="標楷體" pitchFamily="65" charset="-120"/>
                <a:ea typeface="標楷體" pitchFamily="65" charset="-120"/>
              </a:rPr>
              <a:t>備 介 </a:t>
            </a:r>
            <a:r>
              <a:rPr lang="zh-CN" altLang="en-US" sz="4800" dirty="0">
                <a:solidFill>
                  <a:srgbClr val="006600"/>
                </a:solidFill>
                <a:latin typeface="標楷體" pitchFamily="65" charset="-120"/>
                <a:ea typeface="標楷體" pitchFamily="65" charset="-120"/>
              </a:rPr>
              <a:t>紹</a:t>
            </a:r>
            <a:endParaRPr lang="zh-CN" altLang="en-US" sz="4800" i="1" dirty="0" smtClean="0">
              <a:solidFill>
                <a:srgbClr val="006600"/>
              </a:solidFill>
              <a:cs typeface="+mj-cs"/>
            </a:endParaRPr>
          </a:p>
        </p:txBody>
      </p:sp>
      <p:sp>
        <p:nvSpPr>
          <p:cNvPr id="21508" name="投影片編號版面配置區 7"/>
          <p:cNvSpPr>
            <a:spLocks noGrp="1"/>
          </p:cNvSpPr>
          <p:nvPr>
            <p:ph type="sldNum" sz="quarter" idx="12"/>
          </p:nvPr>
        </p:nvSpPr>
        <p:spPr bwMode="auto">
          <a:xfrm>
            <a:off x="3657600" y="6381328"/>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17</a:t>
            </a:r>
          </a:p>
        </p:txBody>
      </p:sp>
      <p:sp>
        <p:nvSpPr>
          <p:cNvPr id="21509" name="Oval 2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6392" name="Picture 8"/>
          <p:cNvPicPr>
            <a:picLocks noChangeAspect="1" noChangeArrowheads="1"/>
          </p:cNvPicPr>
          <p:nvPr/>
        </p:nvPicPr>
        <p:blipFill>
          <a:blip r:embed="rId3" cstate="print"/>
          <a:srcRect/>
          <a:stretch>
            <a:fillRect/>
          </a:stretch>
        </p:blipFill>
        <p:spPr bwMode="auto">
          <a:xfrm>
            <a:off x="323850" y="1125538"/>
            <a:ext cx="8424863" cy="3148012"/>
          </a:xfrm>
          <a:prstGeom prst="rect">
            <a:avLst/>
          </a:prstGeom>
          <a:noFill/>
          <a:ln w="9525" algn="ctr">
            <a:noFill/>
            <a:miter lim="800000"/>
            <a:headEnd/>
            <a:tailEnd/>
          </a:ln>
        </p:spPr>
      </p:pic>
      <p:graphicFrame>
        <p:nvGraphicFramePr>
          <p:cNvPr id="9" name="表格 8"/>
          <p:cNvGraphicFramePr>
            <a:graphicFrameLocks noGrp="1"/>
          </p:cNvGraphicFramePr>
          <p:nvPr/>
        </p:nvGraphicFramePr>
        <p:xfrm>
          <a:off x="6286512" y="4357694"/>
          <a:ext cx="2692400" cy="1530350"/>
        </p:xfrm>
        <a:graphic>
          <a:graphicData uri="http://schemas.openxmlformats.org/drawingml/2006/table">
            <a:tbl>
              <a:tblPr/>
              <a:tblGrid>
                <a:gridCol w="1739900">
                  <a:extLst>
                    <a:ext uri="{9D8B030D-6E8A-4147-A177-3AD203B41FA5}">
                      <a16:colId xmlns="" xmlns:a16="http://schemas.microsoft.com/office/drawing/2014/main" val="20000"/>
                    </a:ext>
                  </a:extLst>
                </a:gridCol>
                <a:gridCol w="952500">
                  <a:extLst>
                    <a:ext uri="{9D8B030D-6E8A-4147-A177-3AD203B41FA5}">
                      <a16:colId xmlns="" xmlns:a16="http://schemas.microsoft.com/office/drawing/2014/main" val="20001"/>
                    </a:ext>
                  </a:extLst>
                </a:gridCol>
              </a:tblGrid>
              <a:tr h="260350">
                <a:tc>
                  <a:txBody>
                    <a:bodyPr/>
                    <a:lstStyle/>
                    <a:p>
                      <a:pPr algn="ctr" fontAlgn="ctr"/>
                      <a:r>
                        <a:rPr lang="zh-TW" altLang="en-US" sz="1400" b="0" i="0" u="none" strike="noStrike" dirty="0">
                          <a:solidFill>
                            <a:srgbClr val="000000"/>
                          </a:solidFill>
                          <a:latin typeface="標楷體" pitchFamily="65" charset="-120"/>
                          <a:ea typeface="標楷體" pitchFamily="65" charset="-120"/>
                        </a:rPr>
                        <a:t>設備名稱</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altLang="en-US" sz="1400" b="0" i="0" u="none" strike="noStrike" dirty="0">
                          <a:solidFill>
                            <a:srgbClr val="000000"/>
                          </a:solidFill>
                          <a:latin typeface="標楷體" pitchFamily="65" charset="-120"/>
                          <a:ea typeface="標楷體" pitchFamily="65" charset="-120"/>
                        </a:rPr>
                        <a:t>機台數量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54000">
                <a:tc>
                  <a:txBody>
                    <a:bodyPr/>
                    <a:lstStyle/>
                    <a:p>
                      <a:pPr algn="ctr" fontAlgn="ctr"/>
                      <a:r>
                        <a:rPr lang="zh-TW" altLang="en-US" sz="1400" b="0" i="0" u="none" strike="noStrike" dirty="0">
                          <a:solidFill>
                            <a:srgbClr val="000000"/>
                          </a:solidFill>
                          <a:latin typeface="標楷體" pitchFamily="65" charset="-120"/>
                          <a:ea typeface="標楷體" pitchFamily="65" charset="-120"/>
                        </a:rPr>
                        <a:t>車床</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4000">
                <a:tc>
                  <a:txBody>
                    <a:bodyPr/>
                    <a:lstStyle/>
                    <a:p>
                      <a:pPr algn="ctr" fontAlgn="ctr"/>
                      <a:r>
                        <a:rPr lang="zh-TW" altLang="en-US" sz="1400" b="0" i="0" u="none" strike="noStrike">
                          <a:solidFill>
                            <a:srgbClr val="000000"/>
                          </a:solidFill>
                          <a:latin typeface="標楷體" pitchFamily="65" charset="-120"/>
                          <a:ea typeface="標楷體" pitchFamily="65" charset="-120"/>
                        </a:rPr>
                        <a:t>磨床</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4000">
                <a:tc>
                  <a:txBody>
                    <a:bodyPr/>
                    <a:lstStyle/>
                    <a:p>
                      <a:pPr algn="ctr" fontAlgn="ctr"/>
                      <a:r>
                        <a:rPr lang="zh-TW" altLang="en-US" sz="1400" b="0" i="0" u="none" strike="noStrike">
                          <a:solidFill>
                            <a:srgbClr val="000000"/>
                          </a:solidFill>
                          <a:latin typeface="標楷體" pitchFamily="65" charset="-120"/>
                          <a:ea typeface="標楷體" pitchFamily="65" charset="-120"/>
                        </a:rPr>
                        <a:t>銑床</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4000">
                <a:tc>
                  <a:txBody>
                    <a:bodyPr/>
                    <a:lstStyle/>
                    <a:p>
                      <a:pPr algn="ctr" fontAlgn="ctr"/>
                      <a:r>
                        <a:rPr lang="zh-TW" altLang="en-US" sz="1400" b="0" i="0" u="none" strike="noStrike">
                          <a:solidFill>
                            <a:srgbClr val="000000"/>
                          </a:solidFill>
                          <a:latin typeface="標楷體" pitchFamily="65" charset="-120"/>
                          <a:ea typeface="標楷體" pitchFamily="65" charset="-120"/>
                        </a:rPr>
                        <a:t>鑽床</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latin typeface="標楷體" pitchFamily="65" charset="-120"/>
                          <a:ea typeface="標楷體" pitchFamily="65" charset="-12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4000">
                <a:tc>
                  <a:txBody>
                    <a:bodyPr/>
                    <a:lstStyle/>
                    <a:p>
                      <a:pPr algn="ctr" fontAlgn="ctr"/>
                      <a:r>
                        <a:rPr lang="zh-TW" altLang="en-US" sz="1400" b="0" i="0" u="none" strike="noStrike">
                          <a:solidFill>
                            <a:srgbClr val="000000"/>
                          </a:solidFill>
                          <a:latin typeface="標楷體" pitchFamily="65" charset="-120"/>
                          <a:ea typeface="標楷體" pitchFamily="65" charset="-120"/>
                        </a:rPr>
                        <a:t>合計</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zh-TW" sz="1400" b="0" i="0" u="none" strike="noStrike" dirty="0">
                          <a:solidFill>
                            <a:srgbClr val="000000"/>
                          </a:solidFill>
                          <a:latin typeface="標楷體" pitchFamily="65" charset="-120"/>
                          <a:ea typeface="標楷體" pitchFamily="65" charset="-12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bl>
          </a:graphicData>
        </a:graphic>
      </p:graphicFrame>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heel(1)">
                                      <p:cBhvr>
                                        <p:cTn id="7" dur="1000"/>
                                        <p:tgtEl>
                                          <p:spTgt spid="16394"/>
                                        </p:tgtEl>
                                      </p:cBhvr>
                                    </p:animEffect>
                                  </p:childTnLst>
                                </p:cTn>
                              </p:par>
                              <p:par>
                                <p:cTn id="8" presetID="31" presetClass="entr" presetSubtype="0" fill="hold" nodeType="withEffect">
                                  <p:stCondLst>
                                    <p:cond delay="2500"/>
                                  </p:stCondLst>
                                  <p:childTnLst>
                                    <p:set>
                                      <p:cBhvr>
                                        <p:cTn id="9" dur="1" fill="hold">
                                          <p:stCondLst>
                                            <p:cond delay="0"/>
                                          </p:stCondLst>
                                        </p:cTn>
                                        <p:tgtEl>
                                          <p:spTgt spid="16392"/>
                                        </p:tgtEl>
                                        <p:attrNameLst>
                                          <p:attrName>style.visibility</p:attrName>
                                        </p:attrNameLst>
                                      </p:cBhvr>
                                      <p:to>
                                        <p:strVal val="visible"/>
                                      </p:to>
                                    </p:set>
                                    <p:anim calcmode="lin" valueType="num">
                                      <p:cBhvr>
                                        <p:cTn id="10" dur="1000" fill="hold"/>
                                        <p:tgtEl>
                                          <p:spTgt spid="16392"/>
                                        </p:tgtEl>
                                        <p:attrNameLst>
                                          <p:attrName>ppt_w</p:attrName>
                                        </p:attrNameLst>
                                      </p:cBhvr>
                                      <p:tavLst>
                                        <p:tav tm="0">
                                          <p:val>
                                            <p:fltVal val="0"/>
                                          </p:val>
                                        </p:tav>
                                        <p:tav tm="100000">
                                          <p:val>
                                            <p:strVal val="#ppt_w"/>
                                          </p:val>
                                        </p:tav>
                                      </p:tavLst>
                                    </p:anim>
                                    <p:anim calcmode="lin" valueType="num">
                                      <p:cBhvr>
                                        <p:cTn id="11" dur="1000" fill="hold"/>
                                        <p:tgtEl>
                                          <p:spTgt spid="16392"/>
                                        </p:tgtEl>
                                        <p:attrNameLst>
                                          <p:attrName>ppt_h</p:attrName>
                                        </p:attrNameLst>
                                      </p:cBhvr>
                                      <p:tavLst>
                                        <p:tav tm="0">
                                          <p:val>
                                            <p:fltVal val="0"/>
                                          </p:val>
                                        </p:tav>
                                        <p:tav tm="100000">
                                          <p:val>
                                            <p:strVal val="#ppt_h"/>
                                          </p:val>
                                        </p:tav>
                                      </p:tavLst>
                                    </p:anim>
                                    <p:anim calcmode="lin" valueType="num">
                                      <p:cBhvr>
                                        <p:cTn id="12" dur="1000" fill="hold"/>
                                        <p:tgtEl>
                                          <p:spTgt spid="16392"/>
                                        </p:tgtEl>
                                        <p:attrNameLst>
                                          <p:attrName>style.rotation</p:attrName>
                                        </p:attrNameLst>
                                      </p:cBhvr>
                                      <p:tavLst>
                                        <p:tav tm="0">
                                          <p:val>
                                            <p:fltVal val="90"/>
                                          </p:val>
                                        </p:tav>
                                        <p:tav tm="100000">
                                          <p:val>
                                            <p:fltVal val="0"/>
                                          </p:val>
                                        </p:tav>
                                      </p:tavLst>
                                    </p:anim>
                                    <p:animEffect transition="in" filter="fade">
                                      <p:cBhvr>
                                        <p:cTn id="13"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457200" y="116632"/>
            <a:ext cx="8435280"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6600"/>
                </a:solidFill>
                <a:latin typeface="標楷體" pitchFamily="65" charset="-120"/>
                <a:ea typeface="標楷體" pitchFamily="65" charset="-120"/>
              </a:rPr>
              <a:t>線 切 割 </a:t>
            </a:r>
            <a:r>
              <a:rPr lang="zh-CN" altLang="en-US" sz="4800" dirty="0" smtClean="0">
                <a:solidFill>
                  <a:srgbClr val="006600"/>
                </a:solidFill>
                <a:latin typeface="標楷體" pitchFamily="65" charset="-120"/>
                <a:ea typeface="標楷體" pitchFamily="65" charset="-120"/>
              </a:rPr>
              <a:t>設 備 介 </a:t>
            </a:r>
            <a:r>
              <a:rPr lang="zh-CN" altLang="en-US" sz="4800" dirty="0">
                <a:solidFill>
                  <a:srgbClr val="006600"/>
                </a:solidFill>
                <a:latin typeface="標楷體" pitchFamily="65" charset="-120"/>
                <a:ea typeface="標楷體" pitchFamily="65" charset="-120"/>
              </a:rPr>
              <a:t>紹</a:t>
            </a:r>
            <a:endParaRPr lang="zh-CN" altLang="en-US" sz="4800" i="1" dirty="0" smtClean="0">
              <a:solidFill>
                <a:srgbClr val="006600"/>
              </a:solidFill>
              <a:cs typeface="+mj-cs"/>
            </a:endParaRPr>
          </a:p>
        </p:txBody>
      </p:sp>
      <p:sp>
        <p:nvSpPr>
          <p:cNvPr id="22531" name="投影片編號版面配置區 7"/>
          <p:cNvSpPr>
            <a:spLocks noGrp="1"/>
          </p:cNvSpPr>
          <p:nvPr>
            <p:ph type="sldNum" sz="quarter" idx="12"/>
          </p:nvPr>
        </p:nvSpPr>
        <p:spPr bwMode="auto">
          <a:xfrm>
            <a:off x="3760440" y="6357976"/>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18</a:t>
            </a:r>
          </a:p>
        </p:txBody>
      </p:sp>
      <p:sp>
        <p:nvSpPr>
          <p:cNvPr id="22532" name="Oval 17"/>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7416" name="Picture 8"/>
          <p:cNvPicPr>
            <a:picLocks noChangeAspect="1" noChangeArrowheads="1"/>
          </p:cNvPicPr>
          <p:nvPr/>
        </p:nvPicPr>
        <p:blipFill>
          <a:blip r:embed="rId2" cstate="print"/>
          <a:srcRect/>
          <a:stretch>
            <a:fillRect/>
          </a:stretch>
        </p:blipFill>
        <p:spPr bwMode="auto">
          <a:xfrm>
            <a:off x="142875" y="1071563"/>
            <a:ext cx="3214688" cy="2571750"/>
          </a:xfrm>
          <a:prstGeom prst="rect">
            <a:avLst/>
          </a:prstGeom>
          <a:noFill/>
          <a:ln w="9525" algn="ctr">
            <a:noFill/>
            <a:miter lim="800000"/>
            <a:headEnd/>
            <a:tailEnd/>
          </a:ln>
        </p:spPr>
      </p:pic>
      <p:pic>
        <p:nvPicPr>
          <p:cNvPr id="17417" name="Picture 9"/>
          <p:cNvPicPr>
            <a:picLocks noChangeAspect="1" noChangeArrowheads="1"/>
          </p:cNvPicPr>
          <p:nvPr/>
        </p:nvPicPr>
        <p:blipFill>
          <a:blip r:embed="rId3" cstate="print"/>
          <a:srcRect/>
          <a:stretch>
            <a:fillRect/>
          </a:stretch>
        </p:blipFill>
        <p:spPr bwMode="auto">
          <a:xfrm>
            <a:off x="142875" y="3857625"/>
            <a:ext cx="3286125" cy="2286000"/>
          </a:xfrm>
          <a:prstGeom prst="rect">
            <a:avLst/>
          </a:prstGeom>
          <a:noFill/>
          <a:ln w="9525" algn="ctr">
            <a:noFill/>
            <a:miter lim="800000"/>
            <a:headEnd/>
            <a:tailEnd/>
          </a:ln>
        </p:spPr>
      </p:pic>
      <p:pic>
        <p:nvPicPr>
          <p:cNvPr id="17418" name="Picture 10"/>
          <p:cNvPicPr>
            <a:picLocks noChangeAspect="1" noChangeArrowheads="1"/>
          </p:cNvPicPr>
          <p:nvPr/>
        </p:nvPicPr>
        <p:blipFill>
          <a:blip r:embed="rId4" cstate="print"/>
          <a:srcRect/>
          <a:stretch>
            <a:fillRect/>
          </a:stretch>
        </p:blipFill>
        <p:spPr bwMode="auto">
          <a:xfrm>
            <a:off x="3357554" y="1071546"/>
            <a:ext cx="3143250" cy="2571750"/>
          </a:xfrm>
          <a:prstGeom prst="rect">
            <a:avLst/>
          </a:prstGeom>
          <a:noFill/>
          <a:ln w="9525" algn="ctr">
            <a:noFill/>
            <a:miter lim="800000"/>
            <a:headEnd/>
            <a:tailEnd/>
          </a:ln>
        </p:spPr>
      </p:pic>
      <p:pic>
        <p:nvPicPr>
          <p:cNvPr id="22559" name="圖片 9" descr="M3-06.JPG"/>
          <p:cNvPicPr>
            <a:picLocks noChangeAspect="1"/>
          </p:cNvPicPr>
          <p:nvPr/>
        </p:nvPicPr>
        <p:blipFill>
          <a:blip r:embed="rId5" cstate="print"/>
          <a:srcRect/>
          <a:stretch>
            <a:fillRect/>
          </a:stretch>
        </p:blipFill>
        <p:spPr bwMode="auto">
          <a:xfrm>
            <a:off x="3500430" y="3857628"/>
            <a:ext cx="3000396" cy="2286016"/>
          </a:xfrm>
          <a:prstGeom prst="rect">
            <a:avLst/>
          </a:prstGeom>
          <a:noFill/>
          <a:ln w="38100">
            <a:solidFill>
              <a:srgbClr val="FF0000"/>
            </a:solidFill>
            <a:miter lim="800000"/>
            <a:headEnd/>
            <a:tailEnd/>
          </a:ln>
        </p:spPr>
      </p:pic>
      <p:graphicFrame>
        <p:nvGraphicFramePr>
          <p:cNvPr id="10" name="表格 9"/>
          <p:cNvGraphicFramePr>
            <a:graphicFrameLocks noGrp="1"/>
          </p:cNvGraphicFramePr>
          <p:nvPr/>
        </p:nvGraphicFramePr>
        <p:xfrm>
          <a:off x="6572264" y="2857496"/>
          <a:ext cx="2478118" cy="1500197"/>
        </p:xfrm>
        <a:graphic>
          <a:graphicData uri="http://schemas.openxmlformats.org/drawingml/2006/table">
            <a:tbl>
              <a:tblPr/>
              <a:tblGrid>
                <a:gridCol w="1360356">
                  <a:extLst>
                    <a:ext uri="{9D8B030D-6E8A-4147-A177-3AD203B41FA5}">
                      <a16:colId xmlns="" xmlns:a16="http://schemas.microsoft.com/office/drawing/2014/main" val="20000"/>
                    </a:ext>
                  </a:extLst>
                </a:gridCol>
                <a:gridCol w="1117762">
                  <a:extLst>
                    <a:ext uri="{9D8B030D-6E8A-4147-A177-3AD203B41FA5}">
                      <a16:colId xmlns="" xmlns:a16="http://schemas.microsoft.com/office/drawing/2014/main" val="20001"/>
                    </a:ext>
                  </a:extLst>
                </a:gridCol>
              </a:tblGrid>
              <a:tr h="253280">
                <a:tc>
                  <a:txBody>
                    <a:bodyPr/>
                    <a:lstStyle/>
                    <a:p>
                      <a:pPr algn="ctr" rtl="0" fontAlgn="ctr"/>
                      <a:r>
                        <a:rPr lang="zh-TW" altLang="en-US" sz="1400" b="0" i="0" u="none" strike="noStrike" dirty="0">
                          <a:solidFill>
                            <a:srgbClr val="000000"/>
                          </a:solidFill>
                          <a:latin typeface="標楷體" pitchFamily="65" charset="-120"/>
                          <a:ea typeface="標楷體" pitchFamily="65" charset="-120"/>
                        </a:rPr>
                        <a:t>設備名稱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zh-TW" altLang="en-US" sz="1400" b="0" i="0" u="none" strike="noStrike">
                          <a:solidFill>
                            <a:srgbClr val="000000"/>
                          </a:solidFill>
                          <a:latin typeface="標楷體" pitchFamily="65" charset="-120"/>
                          <a:ea typeface="標楷體" pitchFamily="65" charset="-120"/>
                        </a:rPr>
                        <a:t>機台數量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33797">
                <a:tc>
                  <a:txBody>
                    <a:bodyPr/>
                    <a:lstStyle/>
                    <a:p>
                      <a:pPr algn="ctr" rtl="0" fontAlgn="ctr"/>
                      <a:r>
                        <a:rPr lang="en-US" sz="1400" b="0" i="0" u="none" strike="noStrike" dirty="0">
                          <a:solidFill>
                            <a:srgbClr val="000000"/>
                          </a:solidFill>
                          <a:latin typeface="標楷體" pitchFamily="65" charset="-120"/>
                          <a:ea typeface="標楷體" pitchFamily="65" charset="-120"/>
                        </a:rPr>
                        <a:t>CNC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400" b="0" i="0" u="none" strike="noStrike" dirty="0">
                          <a:solidFill>
                            <a:srgbClr val="000000"/>
                          </a:solidFill>
                          <a:latin typeface="標楷體" pitchFamily="65" charset="-120"/>
                          <a:ea typeface="標楷體" pitchFamily="65" charset="-12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3280">
                <a:tc>
                  <a:txBody>
                    <a:bodyPr/>
                    <a:lstStyle/>
                    <a:p>
                      <a:pPr algn="ctr" rtl="0" fontAlgn="ctr"/>
                      <a:r>
                        <a:rPr lang="zh-TW" altLang="en-US" sz="1400" b="0" i="0" u="none" strike="noStrike" dirty="0">
                          <a:solidFill>
                            <a:srgbClr val="000000"/>
                          </a:solidFill>
                          <a:latin typeface="標楷體" pitchFamily="65" charset="-120"/>
                          <a:ea typeface="標楷體" pitchFamily="65" charset="-120"/>
                        </a:rPr>
                        <a:t>線切割機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400" b="0" i="0" u="none" strike="noStrike" dirty="0">
                          <a:solidFill>
                            <a:srgbClr val="000000"/>
                          </a:solidFill>
                          <a:latin typeface="標楷體" pitchFamily="65" charset="-120"/>
                          <a:ea typeface="標楷體" pitchFamily="65" charset="-12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3280">
                <a:tc>
                  <a:txBody>
                    <a:bodyPr/>
                    <a:lstStyle/>
                    <a:p>
                      <a:pPr algn="ctr" rtl="0" fontAlgn="ctr"/>
                      <a:r>
                        <a:rPr lang="zh-TW" altLang="en-US" sz="1400" b="0" i="0" u="none" strike="noStrike" dirty="0">
                          <a:solidFill>
                            <a:srgbClr val="000000"/>
                          </a:solidFill>
                          <a:latin typeface="標楷體" pitchFamily="65" charset="-120"/>
                          <a:ea typeface="標楷體" pitchFamily="65" charset="-120"/>
                        </a:rPr>
                        <a:t>放電加工機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3280">
                <a:tc>
                  <a:txBody>
                    <a:bodyPr/>
                    <a:lstStyle/>
                    <a:p>
                      <a:pPr algn="ctr" rtl="0" fontAlgn="ctr"/>
                      <a:r>
                        <a:rPr lang="zh-TW" altLang="en-US" sz="1400" b="0" i="0" u="none" strike="noStrike">
                          <a:solidFill>
                            <a:srgbClr val="000000"/>
                          </a:solidFill>
                          <a:latin typeface="標楷體" pitchFamily="65" charset="-120"/>
                          <a:ea typeface="標楷體" pitchFamily="65" charset="-120"/>
                        </a:rPr>
                        <a:t>細孔放電機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400" b="0" i="0" u="none" strike="noStrike" dirty="0">
                          <a:solidFill>
                            <a:srgbClr val="000000"/>
                          </a:solidFill>
                          <a:latin typeface="標楷體" pitchFamily="65" charset="-120"/>
                          <a:ea typeface="標楷體" pitchFamily="65"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3280">
                <a:tc>
                  <a:txBody>
                    <a:bodyPr/>
                    <a:lstStyle/>
                    <a:p>
                      <a:pPr algn="ctr" rtl="0" fontAlgn="ctr"/>
                      <a:r>
                        <a:rPr lang="zh-TW" altLang="en-US" sz="1400" b="0" i="0" u="none" strike="noStrike" dirty="0">
                          <a:solidFill>
                            <a:srgbClr val="000000"/>
                          </a:solidFill>
                          <a:latin typeface="標楷體" pitchFamily="65" charset="-120"/>
                          <a:ea typeface="標楷體" pitchFamily="65" charset="-120"/>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altLang="zh-TW" sz="1400" b="0" i="0" u="none" strike="noStrike" dirty="0">
                          <a:solidFill>
                            <a:srgbClr val="000000"/>
                          </a:solidFill>
                          <a:latin typeface="標楷體" pitchFamily="65" charset="-120"/>
                          <a:ea typeface="標楷體" pitchFamily="65" charset="-12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bl>
          </a:graphicData>
        </a:graphic>
      </p:graphicFrame>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arn(inVertical)">
                                      <p:cBhvr>
                                        <p:cTn id="7" dur="500"/>
                                        <p:tgtEl>
                                          <p:spTgt spid="17416"/>
                                        </p:tgtEl>
                                      </p:cBhvr>
                                    </p:animEffect>
                                  </p:childTnLst>
                                </p:cTn>
                              </p:par>
                            </p:childTnLst>
                          </p:cTn>
                        </p:par>
                        <p:par>
                          <p:cTn id="8" fill="hold">
                            <p:stCondLst>
                              <p:cond delay="500"/>
                            </p:stCondLst>
                            <p:childTnLst>
                              <p:par>
                                <p:cTn id="9" presetID="2" presetClass="entr" presetSubtype="4" fill="hold" nodeType="afterEffect">
                                  <p:stCondLst>
                                    <p:cond delay="2000"/>
                                  </p:stCondLst>
                                  <p:childTnLst>
                                    <p:set>
                                      <p:cBhvr>
                                        <p:cTn id="10" dur="1" fill="hold">
                                          <p:stCondLst>
                                            <p:cond delay="0"/>
                                          </p:stCondLst>
                                        </p:cTn>
                                        <p:tgtEl>
                                          <p:spTgt spid="17417"/>
                                        </p:tgtEl>
                                        <p:attrNameLst>
                                          <p:attrName>style.visibility</p:attrName>
                                        </p:attrNameLst>
                                      </p:cBhvr>
                                      <p:to>
                                        <p:strVal val="visible"/>
                                      </p:to>
                                    </p:set>
                                    <p:anim calcmode="lin" valueType="num">
                                      <p:cBhvr additive="base">
                                        <p:cTn id="11" dur="500" fill="hold"/>
                                        <p:tgtEl>
                                          <p:spTgt spid="17417"/>
                                        </p:tgtEl>
                                        <p:attrNameLst>
                                          <p:attrName>ppt_x</p:attrName>
                                        </p:attrNameLst>
                                      </p:cBhvr>
                                      <p:tavLst>
                                        <p:tav tm="0">
                                          <p:val>
                                            <p:strVal val="#ppt_x"/>
                                          </p:val>
                                        </p:tav>
                                        <p:tav tm="100000">
                                          <p:val>
                                            <p:strVal val="#ppt_x"/>
                                          </p:val>
                                        </p:tav>
                                      </p:tavLst>
                                    </p:anim>
                                    <p:anim calcmode="lin" valueType="num">
                                      <p:cBhvr additive="base">
                                        <p:cTn id="12" dur="500" fill="hold"/>
                                        <p:tgtEl>
                                          <p:spTgt spid="17417"/>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 presetClass="entr" presetSubtype="0" fill="hold" nodeType="afterEffect">
                                  <p:stCondLst>
                                    <p:cond delay="4500"/>
                                  </p:stCondLst>
                                  <p:childTnLst>
                                    <p:set>
                                      <p:cBhvr>
                                        <p:cTn id="15" dur="1" fill="hold">
                                          <p:stCondLst>
                                            <p:cond delay="499"/>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字方塊 11"/>
          <p:cNvSpPr txBox="1">
            <a:spLocks noChangeArrowheads="1"/>
          </p:cNvSpPr>
          <p:nvPr/>
        </p:nvSpPr>
        <p:spPr bwMode="auto">
          <a:xfrm>
            <a:off x="-298521" y="2809899"/>
            <a:ext cx="3571900" cy="929485"/>
          </a:xfrm>
          <a:prstGeom prst="rect">
            <a:avLst/>
          </a:prstGeom>
          <a:noFill/>
          <a:ln w="9525">
            <a:noFill/>
            <a:miter lim="800000"/>
            <a:headEnd/>
            <a:tailEnd/>
          </a:ln>
        </p:spPr>
        <p:txBody>
          <a:bodyPr wrap="square">
            <a:spAutoFit/>
          </a:bodyPr>
          <a:lstStyle/>
          <a:p>
            <a:pPr>
              <a:buFont typeface="Wingdings" pitchFamily="2" charset="2"/>
              <a:buNone/>
            </a:pPr>
            <a:r>
              <a:rPr lang="zh-TW" altLang="en-US" sz="1600" b="1" dirty="0">
                <a:solidFill>
                  <a:srgbClr val="0000FF"/>
                </a:solidFill>
                <a:latin typeface="標楷體" pitchFamily="65" charset="-120"/>
                <a:ea typeface="標楷體" pitchFamily="65" charset="-120"/>
              </a:rPr>
              <a:t>長谷川</a:t>
            </a:r>
            <a:r>
              <a:rPr lang="zh-TW" altLang="en-US" sz="1600" b="1" dirty="0" smtClean="0">
                <a:solidFill>
                  <a:srgbClr val="0000FF"/>
                </a:solidFill>
                <a:latin typeface="標楷體" pitchFamily="65" charset="-120"/>
                <a:ea typeface="標楷體" pitchFamily="65" charset="-120"/>
              </a:rPr>
              <a:t>精密科技股份有限公司</a:t>
            </a:r>
            <a:endParaRPr lang="en-US" altLang="zh-TW" sz="1600" b="1" dirty="0" smtClean="0">
              <a:solidFill>
                <a:srgbClr val="0000FF"/>
              </a:solidFill>
              <a:latin typeface="標楷體" pitchFamily="65" charset="-120"/>
              <a:ea typeface="標楷體" pitchFamily="65" charset="-120"/>
            </a:endParaRPr>
          </a:p>
          <a:p>
            <a:pPr>
              <a:buFont typeface="Wingdings" pitchFamily="2" charset="2"/>
              <a:buNone/>
            </a:pPr>
            <a:r>
              <a:rPr lang="zh-TW" altLang="en-US" sz="1600" b="1" dirty="0" smtClean="0">
                <a:solidFill>
                  <a:srgbClr val="0000FF"/>
                </a:solidFill>
                <a:latin typeface="標楷體" pitchFamily="65" charset="-120"/>
                <a:ea typeface="標楷體" pitchFamily="65" charset="-120"/>
              </a:rPr>
              <a:t>玖昱科技有限公司</a:t>
            </a:r>
            <a:endParaRPr lang="en-US" altLang="zh-TW" sz="1600" b="1" dirty="0">
              <a:solidFill>
                <a:srgbClr val="0000FF"/>
              </a:solidFill>
              <a:latin typeface="標楷體" pitchFamily="65" charset="-120"/>
              <a:ea typeface="標楷體" pitchFamily="65" charset="-120"/>
            </a:endParaRPr>
          </a:p>
          <a:p>
            <a:pPr>
              <a:buFont typeface="Wingdings" pitchFamily="2" charset="2"/>
              <a:buNone/>
            </a:pPr>
            <a:r>
              <a:rPr lang="zh-TW" altLang="en-US" sz="1600" b="1" dirty="0" smtClean="0">
                <a:solidFill>
                  <a:srgbClr val="0000FF"/>
                </a:solidFill>
                <a:latin typeface="標楷體" pitchFamily="65" charset="-120"/>
                <a:ea typeface="標楷體" pitchFamily="65" charset="-120"/>
              </a:rPr>
              <a:t>桃園市蘆竹區  </a:t>
            </a:r>
            <a:r>
              <a:rPr lang="zh-TW" altLang="en-US" sz="1600" b="1" dirty="0" smtClean="0">
                <a:latin typeface="標楷體" pitchFamily="65" charset="-120"/>
                <a:ea typeface="標楷體" pitchFamily="65" charset="-120"/>
              </a:rPr>
              <a:t>     </a:t>
            </a:r>
            <a:endParaRPr lang="zh-TW" altLang="en-US" sz="1600" b="1" dirty="0">
              <a:latin typeface="標楷體" pitchFamily="65" charset="-120"/>
              <a:ea typeface="標楷體" pitchFamily="65" charset="-120"/>
            </a:endParaRPr>
          </a:p>
        </p:txBody>
      </p:sp>
      <p:sp>
        <p:nvSpPr>
          <p:cNvPr id="7172" name="投影片編號版面配置區 3"/>
          <p:cNvSpPr txBox="1">
            <a:spLocks/>
          </p:cNvSpPr>
          <p:nvPr/>
        </p:nvSpPr>
        <p:spPr bwMode="auto">
          <a:xfrm>
            <a:off x="3645791" y="6419984"/>
            <a:ext cx="1828800" cy="365125"/>
          </a:xfrm>
          <a:prstGeom prst="rect">
            <a:avLst/>
          </a:prstGeom>
          <a:noFill/>
          <a:ln w="9525">
            <a:noFill/>
            <a:miter lim="800000"/>
            <a:headEnd/>
            <a:tailEnd/>
          </a:ln>
        </p:spPr>
        <p:txBody>
          <a:bodyPr anchor="ctr"/>
          <a:lstStyle/>
          <a:p>
            <a:r>
              <a:rPr lang="en-US" altLang="zh-CN" sz="1000" b="1" dirty="0" smtClean="0"/>
              <a:t>1</a:t>
            </a:r>
            <a:endParaRPr lang="en-US" altLang="zh-CN" sz="1000" b="1" dirty="0"/>
          </a:p>
        </p:txBody>
      </p:sp>
      <p:sp>
        <p:nvSpPr>
          <p:cNvPr id="7173" name="文字方塊 11"/>
          <p:cNvSpPr txBox="1">
            <a:spLocks noChangeArrowheads="1"/>
          </p:cNvSpPr>
          <p:nvPr/>
        </p:nvSpPr>
        <p:spPr bwMode="auto">
          <a:xfrm>
            <a:off x="2886966" y="2814893"/>
            <a:ext cx="3346450" cy="634020"/>
          </a:xfrm>
          <a:prstGeom prst="rect">
            <a:avLst/>
          </a:prstGeom>
          <a:noFill/>
          <a:ln w="9525">
            <a:noFill/>
            <a:miter lim="800000"/>
            <a:headEnd/>
            <a:tailEnd/>
          </a:ln>
        </p:spPr>
        <p:txBody>
          <a:bodyPr>
            <a:spAutoFit/>
          </a:bodyPr>
          <a:lstStyle/>
          <a:p>
            <a:pPr>
              <a:buFont typeface="Wingdings" pitchFamily="2" charset="2"/>
              <a:buNone/>
            </a:pPr>
            <a:r>
              <a:rPr lang="zh-TW" altLang="en-US" sz="1600" b="1" dirty="0">
                <a:solidFill>
                  <a:srgbClr val="0000FF"/>
                </a:solidFill>
                <a:latin typeface="標楷體" pitchFamily="65" charset="-120"/>
                <a:ea typeface="標楷體" pitchFamily="65" charset="-120"/>
              </a:rPr>
              <a:t>玖昱科技</a:t>
            </a:r>
            <a:r>
              <a:rPr lang="zh-TW" altLang="en-US" sz="1600" b="1" dirty="0" smtClean="0">
                <a:solidFill>
                  <a:srgbClr val="0000FF"/>
                </a:solidFill>
                <a:latin typeface="標楷體" pitchFamily="65" charset="-120"/>
                <a:ea typeface="標楷體" pitchFamily="65" charset="-120"/>
              </a:rPr>
              <a:t>有限公司</a:t>
            </a:r>
            <a:r>
              <a:rPr lang="en-US"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工廠</a:t>
            </a:r>
            <a:r>
              <a:rPr lang="en-US" altLang="zh-TW" sz="1600" b="1" dirty="0" smtClean="0">
                <a:solidFill>
                  <a:srgbClr val="0000FF"/>
                </a:solidFill>
                <a:latin typeface="標楷體" pitchFamily="65" charset="-120"/>
                <a:ea typeface="標楷體" pitchFamily="65" charset="-120"/>
              </a:rPr>
              <a:t>)</a:t>
            </a:r>
            <a:endParaRPr lang="en-US" altLang="zh-TW" sz="1600" b="1" dirty="0">
              <a:solidFill>
                <a:srgbClr val="0000FF"/>
              </a:solidFill>
              <a:latin typeface="標楷體" pitchFamily="65" charset="-120"/>
              <a:ea typeface="標楷體" pitchFamily="65" charset="-120"/>
            </a:endParaRPr>
          </a:p>
          <a:p>
            <a:pPr>
              <a:buFont typeface="Wingdings" pitchFamily="2" charset="2"/>
              <a:buNone/>
            </a:pPr>
            <a:r>
              <a:rPr lang="zh-TW" altLang="en-US" sz="1600" b="1" dirty="0">
                <a:solidFill>
                  <a:srgbClr val="0000FF"/>
                </a:solidFill>
                <a:latin typeface="標楷體" pitchFamily="65" charset="-120"/>
                <a:ea typeface="標楷體" pitchFamily="65" charset="-120"/>
              </a:rPr>
              <a:t>雲林縣元長鄉</a:t>
            </a:r>
          </a:p>
        </p:txBody>
      </p:sp>
      <p:sp>
        <p:nvSpPr>
          <p:cNvPr id="7174" name="文字方塊 11"/>
          <p:cNvSpPr txBox="1">
            <a:spLocks noChangeArrowheads="1"/>
          </p:cNvSpPr>
          <p:nvPr/>
        </p:nvSpPr>
        <p:spPr bwMode="auto">
          <a:xfrm>
            <a:off x="4339858" y="5910655"/>
            <a:ext cx="3313112" cy="634020"/>
          </a:xfrm>
          <a:prstGeom prst="rect">
            <a:avLst/>
          </a:prstGeom>
          <a:noFill/>
          <a:ln w="9525">
            <a:noFill/>
            <a:miter lim="800000"/>
            <a:headEnd/>
            <a:tailEnd/>
          </a:ln>
        </p:spPr>
        <p:txBody>
          <a:bodyPr>
            <a:spAutoFit/>
          </a:bodyPr>
          <a:lstStyle/>
          <a:p>
            <a:pPr>
              <a:buNone/>
            </a:pPr>
            <a:r>
              <a:rPr lang="zh-TW" altLang="en-US" sz="1600" b="1" dirty="0" smtClean="0">
                <a:solidFill>
                  <a:srgbClr val="0000FF"/>
                </a:solidFill>
                <a:latin typeface="標楷體" pitchFamily="65" charset="-120"/>
                <a:ea typeface="標楷體" pitchFamily="65" charset="-120"/>
              </a:rPr>
              <a:t>長谷川</a:t>
            </a:r>
            <a:r>
              <a:rPr lang="en-US"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金屬配件</a:t>
            </a:r>
            <a:r>
              <a:rPr lang="en-US" altLang="zh-TW" sz="1600" b="1" dirty="0" smtClean="0">
                <a:solidFill>
                  <a:srgbClr val="0000FF"/>
                </a:solidFill>
                <a:latin typeface="標楷體" pitchFamily="65" charset="-120"/>
                <a:ea typeface="標楷體" pitchFamily="65" charset="-120"/>
              </a:rPr>
              <a:t>)</a:t>
            </a:r>
            <a:endParaRPr lang="en-US" altLang="zh-TW" sz="1600" b="1" dirty="0">
              <a:solidFill>
                <a:srgbClr val="0000FF"/>
              </a:solidFill>
              <a:latin typeface="標楷體" pitchFamily="65" charset="-120"/>
              <a:ea typeface="標楷體" pitchFamily="65" charset="-120"/>
            </a:endParaRPr>
          </a:p>
          <a:p>
            <a:pPr>
              <a:buFont typeface="Wingdings" pitchFamily="2" charset="2"/>
              <a:buNone/>
            </a:pPr>
            <a:r>
              <a:rPr lang="zh-TW" altLang="en-US" sz="1600" b="1" dirty="0">
                <a:solidFill>
                  <a:srgbClr val="0000FF"/>
                </a:solidFill>
                <a:latin typeface="標楷體" pitchFamily="65" charset="-120"/>
                <a:ea typeface="標楷體" pitchFamily="65" charset="-120"/>
              </a:rPr>
              <a:t>廣東省深圳市</a:t>
            </a:r>
          </a:p>
        </p:txBody>
      </p:sp>
      <p:sp>
        <p:nvSpPr>
          <p:cNvPr id="7175" name="文字方塊 11"/>
          <p:cNvSpPr txBox="1">
            <a:spLocks noChangeArrowheads="1"/>
          </p:cNvSpPr>
          <p:nvPr/>
        </p:nvSpPr>
        <p:spPr bwMode="auto">
          <a:xfrm>
            <a:off x="5971991" y="2809899"/>
            <a:ext cx="3322637" cy="634020"/>
          </a:xfrm>
          <a:prstGeom prst="rect">
            <a:avLst/>
          </a:prstGeom>
          <a:noFill/>
          <a:ln w="9525">
            <a:noFill/>
            <a:miter lim="800000"/>
            <a:headEnd/>
            <a:tailEnd/>
          </a:ln>
        </p:spPr>
        <p:txBody>
          <a:bodyPr>
            <a:spAutoFit/>
          </a:bodyPr>
          <a:lstStyle/>
          <a:p>
            <a:pPr>
              <a:buFont typeface="Wingdings" pitchFamily="2" charset="2"/>
              <a:buNone/>
            </a:pPr>
            <a:r>
              <a:rPr lang="zh-TW" altLang="en-US" sz="1600" b="1" dirty="0">
                <a:solidFill>
                  <a:srgbClr val="0000FF"/>
                </a:solidFill>
                <a:latin typeface="標楷體" pitchFamily="65" charset="-120"/>
                <a:ea typeface="標楷體" pitchFamily="65" charset="-120"/>
              </a:rPr>
              <a:t>長谷川電子有限公司</a:t>
            </a:r>
            <a:endParaRPr lang="en-US" altLang="zh-TW" sz="1600" b="1" dirty="0">
              <a:solidFill>
                <a:srgbClr val="0000FF"/>
              </a:solidFill>
              <a:latin typeface="標楷體" pitchFamily="65" charset="-120"/>
              <a:ea typeface="標楷體" pitchFamily="65" charset="-120"/>
            </a:endParaRPr>
          </a:p>
          <a:p>
            <a:pPr>
              <a:buFont typeface="Wingdings" pitchFamily="2" charset="2"/>
              <a:buNone/>
            </a:pPr>
            <a:r>
              <a:rPr lang="zh-TW" altLang="en-US" sz="1600" b="1" dirty="0">
                <a:solidFill>
                  <a:srgbClr val="0000FF"/>
                </a:solidFill>
                <a:latin typeface="標楷體" pitchFamily="65" charset="-120"/>
                <a:ea typeface="標楷體" pitchFamily="65" charset="-120"/>
              </a:rPr>
              <a:t>江蘇省昆山市</a:t>
            </a:r>
          </a:p>
        </p:txBody>
      </p:sp>
      <p:pic>
        <p:nvPicPr>
          <p:cNvPr id="7177" name="圖片 10" descr="DSCN3840"/>
          <p:cNvPicPr>
            <a:picLocks noChangeAspect="1"/>
          </p:cNvPicPr>
          <p:nvPr/>
        </p:nvPicPr>
        <p:blipFill>
          <a:blip r:embed="rId2" cstate="print">
            <a:lum bright="14000" contrast="16000"/>
          </a:blip>
          <a:srcRect/>
          <a:stretch>
            <a:fillRect/>
          </a:stretch>
        </p:blipFill>
        <p:spPr bwMode="auto">
          <a:xfrm>
            <a:off x="6195999" y="652023"/>
            <a:ext cx="2857487" cy="2160000"/>
          </a:xfrm>
          <a:prstGeom prst="rect">
            <a:avLst/>
          </a:prstGeom>
          <a:noFill/>
          <a:ln w="9525">
            <a:noFill/>
            <a:miter lim="800000"/>
            <a:headEnd/>
            <a:tailEnd/>
          </a:ln>
        </p:spPr>
      </p:pic>
      <p:pic>
        <p:nvPicPr>
          <p:cNvPr id="7179" name="圖片 11" descr="DSCN0169.JPG"/>
          <p:cNvPicPr>
            <a:picLocks noChangeAspect="1"/>
          </p:cNvPicPr>
          <p:nvPr/>
        </p:nvPicPr>
        <p:blipFill>
          <a:blip r:embed="rId3" cstate="print"/>
          <a:srcRect/>
          <a:stretch>
            <a:fillRect/>
          </a:stretch>
        </p:blipFill>
        <p:spPr bwMode="auto">
          <a:xfrm>
            <a:off x="3125446" y="652023"/>
            <a:ext cx="2869489" cy="2160000"/>
          </a:xfrm>
          <a:prstGeom prst="rect">
            <a:avLst/>
          </a:prstGeom>
          <a:noFill/>
          <a:ln w="9525">
            <a:noFill/>
            <a:miter lim="800000"/>
            <a:headEnd/>
            <a:tailEnd/>
          </a:ln>
        </p:spPr>
      </p:pic>
      <p:pic>
        <p:nvPicPr>
          <p:cNvPr id="13" name="圖片 12" descr="經國方略寬版圖-1024x683.jpg"/>
          <p:cNvPicPr>
            <a:picLocks noChangeAspect="1"/>
          </p:cNvPicPr>
          <p:nvPr/>
        </p:nvPicPr>
        <p:blipFill>
          <a:blip r:embed="rId4" cstate="print"/>
          <a:stretch>
            <a:fillRect/>
          </a:stretch>
        </p:blipFill>
        <p:spPr>
          <a:xfrm>
            <a:off x="67608" y="644158"/>
            <a:ext cx="2856774" cy="2160000"/>
          </a:xfrm>
          <a:prstGeom prst="rect">
            <a:avLst/>
          </a:prstGeom>
        </p:spPr>
      </p:pic>
      <p:pic>
        <p:nvPicPr>
          <p:cNvPr id="6145" name="Picture 1"/>
          <p:cNvPicPr>
            <a:picLocks noChangeAspect="1" noChangeArrowheads="1"/>
          </p:cNvPicPr>
          <p:nvPr/>
        </p:nvPicPr>
        <p:blipFill>
          <a:blip r:embed="rId5" cstate="print"/>
          <a:srcRect/>
          <a:stretch>
            <a:fillRect/>
          </a:stretch>
        </p:blipFill>
        <p:spPr bwMode="auto">
          <a:xfrm>
            <a:off x="1547664" y="3750866"/>
            <a:ext cx="2880000" cy="2160000"/>
          </a:xfrm>
          <a:prstGeom prst="rect">
            <a:avLst/>
          </a:prstGeom>
          <a:noFill/>
          <a:ln w="9525">
            <a:noFill/>
            <a:miter lim="800000"/>
            <a:headEnd/>
            <a:tailEnd/>
          </a:ln>
          <a:effectLst/>
        </p:spPr>
      </p:pic>
      <p:sp>
        <p:nvSpPr>
          <p:cNvPr id="15" name="文字方塊 11"/>
          <p:cNvSpPr txBox="1">
            <a:spLocks noChangeArrowheads="1"/>
          </p:cNvSpPr>
          <p:nvPr/>
        </p:nvSpPr>
        <p:spPr bwMode="auto">
          <a:xfrm>
            <a:off x="1331108" y="5910866"/>
            <a:ext cx="3313112" cy="634020"/>
          </a:xfrm>
          <a:prstGeom prst="rect">
            <a:avLst/>
          </a:prstGeom>
          <a:noFill/>
          <a:ln w="9525">
            <a:noFill/>
            <a:miter lim="800000"/>
            <a:headEnd/>
            <a:tailEnd/>
          </a:ln>
        </p:spPr>
        <p:txBody>
          <a:bodyPr>
            <a:spAutoFit/>
          </a:bodyPr>
          <a:lstStyle/>
          <a:p>
            <a:pPr>
              <a:buNone/>
            </a:pPr>
            <a:r>
              <a:rPr lang="zh-TW" altLang="en-US" sz="1600" b="1" dirty="0" smtClean="0">
                <a:solidFill>
                  <a:srgbClr val="0000FF"/>
                </a:solidFill>
                <a:latin typeface="標楷體" pitchFamily="65" charset="-120"/>
                <a:ea typeface="標楷體" pitchFamily="65" charset="-120"/>
              </a:rPr>
              <a:t>長谷川</a:t>
            </a:r>
            <a:r>
              <a:rPr lang="en-US"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長昱電子</a:t>
            </a:r>
            <a:r>
              <a:rPr lang="en-US" altLang="zh-TW" sz="1600" b="1" dirty="0" smtClean="0">
                <a:solidFill>
                  <a:srgbClr val="0000FF"/>
                </a:solidFill>
                <a:latin typeface="標楷體" pitchFamily="65" charset="-120"/>
                <a:ea typeface="標楷體" pitchFamily="65" charset="-120"/>
              </a:rPr>
              <a:t>)</a:t>
            </a:r>
            <a:endParaRPr lang="en-US" altLang="zh-TW" sz="1600" b="1" dirty="0">
              <a:solidFill>
                <a:srgbClr val="0000FF"/>
              </a:solidFill>
              <a:latin typeface="標楷體" pitchFamily="65" charset="-120"/>
              <a:ea typeface="標楷體" pitchFamily="65" charset="-120"/>
            </a:endParaRPr>
          </a:p>
          <a:p>
            <a:pPr>
              <a:buFont typeface="Wingdings" pitchFamily="2" charset="2"/>
              <a:buNone/>
            </a:pPr>
            <a:r>
              <a:rPr lang="zh-TW" altLang="en-US" sz="1600" b="1" dirty="0">
                <a:solidFill>
                  <a:srgbClr val="0000FF"/>
                </a:solidFill>
                <a:latin typeface="標楷體" pitchFamily="65" charset="-120"/>
                <a:ea typeface="標楷體" pitchFamily="65" charset="-120"/>
              </a:rPr>
              <a:t>廣東省深圳市</a:t>
            </a:r>
          </a:p>
        </p:txBody>
      </p:sp>
      <p:pic>
        <p:nvPicPr>
          <p:cNvPr id="17" name="圖片 16" descr="13.jpg"/>
          <p:cNvPicPr>
            <a:picLocks noChangeAspect="1"/>
          </p:cNvPicPr>
          <p:nvPr/>
        </p:nvPicPr>
        <p:blipFill>
          <a:blip r:embed="rId6" cstate="print"/>
          <a:stretch>
            <a:fillRect/>
          </a:stretch>
        </p:blipFill>
        <p:spPr>
          <a:xfrm>
            <a:off x="4644008" y="3750866"/>
            <a:ext cx="2880562" cy="2160422"/>
          </a:xfrm>
          <a:prstGeom prst="rect">
            <a:avLst/>
          </a:prstGeom>
        </p:spPr>
      </p:pic>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48016" y="260648"/>
            <a:ext cx="8816472" cy="900584"/>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取 得 認 證</a:t>
            </a:r>
            <a:endParaRPr lang="zh-CN" altLang="en-US" sz="4800" dirty="0" smtClean="0">
              <a:solidFill>
                <a:srgbClr val="0000FF"/>
              </a:solidFill>
              <a:latin typeface="標楷體" pitchFamily="65" charset="-120"/>
              <a:ea typeface="標楷體" pitchFamily="65" charset="-120"/>
              <a:cs typeface="+mj-cs"/>
            </a:endParaRPr>
          </a:p>
        </p:txBody>
      </p:sp>
      <p:sp>
        <p:nvSpPr>
          <p:cNvPr id="14340" name="Rectangle 3"/>
          <p:cNvSpPr>
            <a:spLocks noGrp="1" noChangeArrowheads="1"/>
          </p:cNvSpPr>
          <p:nvPr>
            <p:ph sz="quarter" idx="13"/>
          </p:nvPr>
        </p:nvSpPr>
        <p:spPr>
          <a:xfrm>
            <a:off x="285721" y="1357299"/>
            <a:ext cx="2000264" cy="2571768"/>
          </a:xfrm>
        </p:spPr>
        <p:txBody>
          <a:bodyPr/>
          <a:lstStyle/>
          <a:p>
            <a:pPr eaLnBrk="1" hangingPunct="1">
              <a:lnSpc>
                <a:spcPts val="2000"/>
              </a:lnSpc>
              <a:spcBef>
                <a:spcPts val="1200"/>
              </a:spcBef>
              <a:spcAft>
                <a:spcPts val="1200"/>
              </a:spcAft>
              <a:buNone/>
              <a:defRPr/>
            </a:pPr>
            <a:endParaRPr lang="en-US" altLang="zh-TW" sz="2400" b="1" dirty="0" smtClean="0">
              <a:solidFill>
                <a:srgbClr val="0000FF"/>
              </a:solidFill>
              <a:latin typeface="Times New Roman" pitchFamily="18" charset="0"/>
              <a:ea typeface="標楷體" pitchFamily="65" charset="-120"/>
              <a:cs typeface="Times New Roman" pitchFamily="18" charset="0"/>
            </a:endParaRPr>
          </a:p>
          <a:p>
            <a:pPr eaLnBrk="1" hangingPunct="1">
              <a:lnSpc>
                <a:spcPts val="2000"/>
              </a:lnSpc>
              <a:spcBef>
                <a:spcPts val="2400"/>
              </a:spcBef>
              <a:spcAft>
                <a:spcPts val="1200"/>
              </a:spcAft>
              <a:buNone/>
              <a:defRPr/>
            </a:pPr>
            <a:endParaRPr lang="zh-CN" altLang="en-US" sz="2400" b="1" dirty="0" smtClean="0">
              <a:solidFill>
                <a:srgbClr val="0000FF"/>
              </a:solidFill>
              <a:latin typeface="Times New Roman" pitchFamily="18" charset="0"/>
              <a:ea typeface="標楷體" pitchFamily="65" charset="-120"/>
              <a:cs typeface="Times New Roman" pitchFamily="18" charset="0"/>
            </a:endParaRPr>
          </a:p>
        </p:txBody>
      </p:sp>
      <p:sp>
        <p:nvSpPr>
          <p:cNvPr id="11268" name="投影片編號版面配置區 5"/>
          <p:cNvSpPr>
            <a:spLocks noGrp="1"/>
          </p:cNvSpPr>
          <p:nvPr>
            <p:ph type="sldNum" sz="quarter" idx="16"/>
          </p:nvPr>
        </p:nvSpPr>
        <p:spPr bwMode="auto">
          <a:xfrm>
            <a:off x="3641852" y="6475290"/>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19</a:t>
            </a:r>
          </a:p>
        </p:txBody>
      </p:sp>
      <p:sp>
        <p:nvSpPr>
          <p:cNvPr id="1126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
        <p:nvSpPr>
          <p:cNvPr id="8" name="Rectangle 3"/>
          <p:cNvSpPr txBox="1">
            <a:spLocks noChangeArrowheads="1"/>
          </p:cNvSpPr>
          <p:nvPr/>
        </p:nvSpPr>
        <p:spPr bwMode="auto">
          <a:xfrm>
            <a:off x="438121" y="1509699"/>
            <a:ext cx="2000264" cy="2571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182563" algn="l" defTabSz="914400" rtl="0" eaLnBrk="1" fontAlgn="base" latinLnBrk="0" hangingPunct="1">
              <a:lnSpc>
                <a:spcPts val="2000"/>
              </a:lnSpc>
              <a:spcBef>
                <a:spcPts val="1200"/>
              </a:spcBef>
              <a:spcAft>
                <a:spcPts val="1200"/>
              </a:spcAft>
              <a:buClr>
                <a:srgbClr val="C3260C"/>
              </a:buClr>
              <a:buSzPct val="130000"/>
              <a:buFont typeface="Georgia" pitchFamily="18" charset="0"/>
              <a:buNone/>
              <a:tabLst/>
              <a:defRPr/>
            </a:pPr>
            <a:endParaRPr kumimoji="0" lang="en-US" altLang="zh-TW" sz="2400" b="1" i="0" u="none" strike="noStrike" kern="1200" cap="none" spc="0" normalizeH="0" baseline="0" noProof="0" smtClean="0">
              <a:ln>
                <a:noFill/>
              </a:ln>
              <a:solidFill>
                <a:srgbClr val="0000FF"/>
              </a:solidFill>
              <a:effectLst/>
              <a:uLnTx/>
              <a:uFillTx/>
              <a:latin typeface="Times New Roman" pitchFamily="18" charset="0"/>
              <a:ea typeface="標楷體" pitchFamily="65" charset="-120"/>
              <a:cs typeface="Times New Roman" pitchFamily="18" charset="0"/>
            </a:endParaRPr>
          </a:p>
          <a:p>
            <a:pPr marL="228600" marR="0" lvl="0" indent="-182563" algn="l" defTabSz="914400" rtl="0" eaLnBrk="1" fontAlgn="base" latinLnBrk="0" hangingPunct="1">
              <a:lnSpc>
                <a:spcPts val="2000"/>
              </a:lnSpc>
              <a:spcBef>
                <a:spcPts val="2400"/>
              </a:spcBef>
              <a:spcAft>
                <a:spcPts val="1200"/>
              </a:spcAft>
              <a:buClr>
                <a:srgbClr val="C3260C"/>
              </a:buClr>
              <a:buSzPct val="130000"/>
              <a:buFont typeface="Georgia" pitchFamily="18" charset="0"/>
              <a:buNone/>
              <a:tabLst/>
              <a:defRPr/>
            </a:pPr>
            <a:endParaRPr kumimoji="0" lang="zh-CN" altLang="en-US" sz="2400" b="1" i="0" u="none" strike="noStrike" kern="1200" cap="none" spc="0" normalizeH="0" baseline="0" noProof="0" dirty="0" smtClean="0">
              <a:ln>
                <a:noFill/>
              </a:ln>
              <a:solidFill>
                <a:srgbClr val="0000FF"/>
              </a:solidFill>
              <a:effectLst/>
              <a:uLnTx/>
              <a:uFillTx/>
              <a:latin typeface="Times New Roman" pitchFamily="18" charset="0"/>
              <a:ea typeface="標楷體" pitchFamily="65" charset="-120"/>
              <a:cs typeface="Times New Roman" pitchFamily="18" charset="0"/>
            </a:endParaRPr>
          </a:p>
        </p:txBody>
      </p:sp>
      <p:pic>
        <p:nvPicPr>
          <p:cNvPr id="2" name="圖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5771" y="1161232"/>
            <a:ext cx="3790481" cy="5369355"/>
          </a:xfrm>
          <a:prstGeom prst="rect">
            <a:avLst/>
          </a:prstGeom>
        </p:spPr>
      </p:pic>
      <p:pic>
        <p:nvPicPr>
          <p:cNvPr id="3" name="圖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6252" y="1161231"/>
            <a:ext cx="3783892" cy="5369355"/>
          </a:xfrm>
          <a:prstGeom prst="rect">
            <a:avLst/>
          </a:prstGeom>
        </p:spPr>
      </p:pic>
    </p:spTree>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48016" y="260648"/>
            <a:ext cx="8816472" cy="900584"/>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取 得 認 證</a:t>
            </a:r>
            <a:endParaRPr lang="zh-CN" altLang="en-US" sz="4800" dirty="0" smtClean="0">
              <a:solidFill>
                <a:srgbClr val="0000FF"/>
              </a:solidFill>
              <a:latin typeface="標楷體" pitchFamily="65" charset="-120"/>
              <a:ea typeface="標楷體" pitchFamily="65" charset="-120"/>
              <a:cs typeface="+mj-cs"/>
            </a:endParaRPr>
          </a:p>
        </p:txBody>
      </p:sp>
      <p:sp>
        <p:nvSpPr>
          <p:cNvPr id="14340" name="Rectangle 3"/>
          <p:cNvSpPr>
            <a:spLocks noGrp="1" noChangeArrowheads="1"/>
          </p:cNvSpPr>
          <p:nvPr>
            <p:ph sz="quarter" idx="13"/>
          </p:nvPr>
        </p:nvSpPr>
        <p:spPr>
          <a:xfrm>
            <a:off x="285721" y="1357299"/>
            <a:ext cx="2000264" cy="2571768"/>
          </a:xfrm>
        </p:spPr>
        <p:txBody>
          <a:bodyPr/>
          <a:lstStyle/>
          <a:p>
            <a:pPr eaLnBrk="1" hangingPunct="1">
              <a:lnSpc>
                <a:spcPts val="2000"/>
              </a:lnSpc>
              <a:spcBef>
                <a:spcPts val="1200"/>
              </a:spcBef>
              <a:spcAft>
                <a:spcPts val="1200"/>
              </a:spcAft>
              <a:buNone/>
              <a:defRPr/>
            </a:pPr>
            <a:endParaRPr lang="en-US" altLang="zh-TW" sz="2400" b="1" dirty="0" smtClean="0">
              <a:solidFill>
                <a:srgbClr val="0000FF"/>
              </a:solidFill>
              <a:latin typeface="Times New Roman" pitchFamily="18" charset="0"/>
              <a:ea typeface="標楷體" pitchFamily="65" charset="-120"/>
              <a:cs typeface="Times New Roman" pitchFamily="18" charset="0"/>
            </a:endParaRPr>
          </a:p>
          <a:p>
            <a:pPr eaLnBrk="1" hangingPunct="1">
              <a:lnSpc>
                <a:spcPts val="2000"/>
              </a:lnSpc>
              <a:spcBef>
                <a:spcPts val="2400"/>
              </a:spcBef>
              <a:spcAft>
                <a:spcPts val="1200"/>
              </a:spcAft>
              <a:buNone/>
              <a:defRPr/>
            </a:pPr>
            <a:endParaRPr lang="zh-CN" altLang="en-US" sz="2400" b="1" dirty="0" smtClean="0">
              <a:solidFill>
                <a:srgbClr val="0000FF"/>
              </a:solidFill>
              <a:latin typeface="Times New Roman" pitchFamily="18" charset="0"/>
              <a:ea typeface="標楷體" pitchFamily="65" charset="-120"/>
              <a:cs typeface="Times New Roman" pitchFamily="18" charset="0"/>
            </a:endParaRPr>
          </a:p>
        </p:txBody>
      </p:sp>
      <p:sp>
        <p:nvSpPr>
          <p:cNvPr id="11268" name="投影片編號版面配置區 5"/>
          <p:cNvSpPr>
            <a:spLocks noGrp="1"/>
          </p:cNvSpPr>
          <p:nvPr>
            <p:ph type="sldNum" sz="quarter" idx="16"/>
          </p:nvPr>
        </p:nvSpPr>
        <p:spPr bwMode="auto">
          <a:xfrm>
            <a:off x="3641852" y="6485534"/>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20</a:t>
            </a:r>
          </a:p>
        </p:txBody>
      </p:sp>
      <p:sp>
        <p:nvSpPr>
          <p:cNvPr id="1126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0" name="圖片 9" descr="3-1.jpg"/>
          <p:cNvPicPr>
            <a:picLocks noChangeAspect="1"/>
          </p:cNvPicPr>
          <p:nvPr/>
        </p:nvPicPr>
        <p:blipFill rotWithShape="1">
          <a:blip r:embed="rId2" cstate="print"/>
          <a:srcRect b="1037"/>
          <a:stretch/>
        </p:blipFill>
        <p:spPr>
          <a:xfrm>
            <a:off x="611560" y="1303383"/>
            <a:ext cx="3575066" cy="5040000"/>
          </a:xfrm>
          <a:prstGeom prst="rect">
            <a:avLst/>
          </a:prstGeom>
        </p:spPr>
      </p:pic>
      <p:pic>
        <p:nvPicPr>
          <p:cNvPr id="12" name="圖片 11" descr="3-2.jpg"/>
          <p:cNvPicPr>
            <a:picLocks noChangeAspect="1"/>
          </p:cNvPicPr>
          <p:nvPr/>
        </p:nvPicPr>
        <p:blipFill rotWithShape="1">
          <a:blip r:embed="rId3" cstate="print"/>
          <a:srcRect l="2194"/>
          <a:stretch/>
        </p:blipFill>
        <p:spPr>
          <a:xfrm>
            <a:off x="4644008" y="1303383"/>
            <a:ext cx="3488254" cy="5040000"/>
          </a:xfrm>
          <a:prstGeom prst="rect">
            <a:avLst/>
          </a:prstGeom>
        </p:spPr>
      </p:pic>
    </p:spTree>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48016" y="260648"/>
            <a:ext cx="8816472" cy="900584"/>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取 得 認 證</a:t>
            </a:r>
            <a:endParaRPr lang="zh-CN" altLang="en-US" sz="4800" dirty="0" smtClean="0">
              <a:solidFill>
                <a:srgbClr val="0000FF"/>
              </a:solidFill>
              <a:latin typeface="標楷體" pitchFamily="65" charset="-120"/>
              <a:ea typeface="標楷體" pitchFamily="65" charset="-120"/>
              <a:cs typeface="+mj-cs"/>
            </a:endParaRPr>
          </a:p>
        </p:txBody>
      </p:sp>
      <p:sp>
        <p:nvSpPr>
          <p:cNvPr id="14340" name="Rectangle 3"/>
          <p:cNvSpPr>
            <a:spLocks noGrp="1" noChangeArrowheads="1"/>
          </p:cNvSpPr>
          <p:nvPr>
            <p:ph sz="quarter" idx="13"/>
          </p:nvPr>
        </p:nvSpPr>
        <p:spPr>
          <a:xfrm>
            <a:off x="285721" y="1357299"/>
            <a:ext cx="2000264" cy="2571768"/>
          </a:xfrm>
        </p:spPr>
        <p:txBody>
          <a:bodyPr/>
          <a:lstStyle/>
          <a:p>
            <a:pPr eaLnBrk="1" hangingPunct="1">
              <a:lnSpc>
                <a:spcPts val="2000"/>
              </a:lnSpc>
              <a:spcBef>
                <a:spcPts val="1200"/>
              </a:spcBef>
              <a:spcAft>
                <a:spcPts val="1200"/>
              </a:spcAft>
              <a:buNone/>
              <a:defRPr/>
            </a:pPr>
            <a:endParaRPr lang="en-US" altLang="zh-TW" sz="2400" b="1" dirty="0" smtClean="0">
              <a:solidFill>
                <a:srgbClr val="0000FF"/>
              </a:solidFill>
              <a:latin typeface="Times New Roman" pitchFamily="18" charset="0"/>
              <a:ea typeface="標楷體" pitchFamily="65" charset="-120"/>
              <a:cs typeface="Times New Roman" pitchFamily="18" charset="0"/>
            </a:endParaRPr>
          </a:p>
          <a:p>
            <a:pPr eaLnBrk="1" hangingPunct="1">
              <a:lnSpc>
                <a:spcPts val="2000"/>
              </a:lnSpc>
              <a:spcBef>
                <a:spcPts val="2400"/>
              </a:spcBef>
              <a:spcAft>
                <a:spcPts val="1200"/>
              </a:spcAft>
              <a:buNone/>
              <a:defRPr/>
            </a:pPr>
            <a:endParaRPr lang="zh-CN" altLang="en-US" sz="2400" b="1" dirty="0" smtClean="0">
              <a:solidFill>
                <a:srgbClr val="0000FF"/>
              </a:solidFill>
              <a:latin typeface="Times New Roman" pitchFamily="18" charset="0"/>
              <a:ea typeface="標楷體" pitchFamily="65" charset="-120"/>
              <a:cs typeface="Times New Roman" pitchFamily="18" charset="0"/>
            </a:endParaRPr>
          </a:p>
        </p:txBody>
      </p:sp>
      <p:sp>
        <p:nvSpPr>
          <p:cNvPr id="11268" name="投影片編號版面配置區 5"/>
          <p:cNvSpPr>
            <a:spLocks noGrp="1"/>
          </p:cNvSpPr>
          <p:nvPr>
            <p:ph type="sldNum" sz="quarter" idx="16"/>
          </p:nvPr>
        </p:nvSpPr>
        <p:spPr bwMode="auto">
          <a:xfrm>
            <a:off x="3641852" y="6477275"/>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21</a:t>
            </a:r>
          </a:p>
        </p:txBody>
      </p:sp>
      <p:sp>
        <p:nvSpPr>
          <p:cNvPr id="1126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8" name="Rectangle 3"/>
          <p:cNvSpPr txBox="1">
            <a:spLocks noChangeArrowheads="1"/>
          </p:cNvSpPr>
          <p:nvPr/>
        </p:nvSpPr>
        <p:spPr bwMode="auto">
          <a:xfrm>
            <a:off x="438121" y="1509699"/>
            <a:ext cx="2000264" cy="2571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182563" algn="l" defTabSz="914400" rtl="0" eaLnBrk="1" fontAlgn="base" latinLnBrk="0" hangingPunct="1">
              <a:lnSpc>
                <a:spcPts val="2000"/>
              </a:lnSpc>
              <a:spcBef>
                <a:spcPts val="1200"/>
              </a:spcBef>
              <a:spcAft>
                <a:spcPts val="1200"/>
              </a:spcAft>
              <a:buClr>
                <a:srgbClr val="C3260C"/>
              </a:buClr>
              <a:buSzPct val="130000"/>
              <a:buFont typeface="Georgia" pitchFamily="18" charset="0"/>
              <a:buNone/>
              <a:tabLst/>
              <a:defRPr/>
            </a:pPr>
            <a:endParaRPr kumimoji="0" lang="en-US" altLang="zh-TW" sz="2400" b="1" i="0" u="none" strike="noStrike" kern="1200" cap="none" spc="0" normalizeH="0" baseline="0" noProof="0" smtClean="0">
              <a:ln>
                <a:noFill/>
              </a:ln>
              <a:solidFill>
                <a:srgbClr val="0000FF"/>
              </a:solidFill>
              <a:effectLst/>
              <a:uLnTx/>
              <a:uFillTx/>
              <a:latin typeface="Times New Roman" pitchFamily="18" charset="0"/>
              <a:ea typeface="標楷體" pitchFamily="65" charset="-120"/>
              <a:cs typeface="Times New Roman" pitchFamily="18" charset="0"/>
            </a:endParaRPr>
          </a:p>
          <a:p>
            <a:pPr marL="228600" marR="0" lvl="0" indent="-182563" algn="l" defTabSz="914400" rtl="0" eaLnBrk="1" fontAlgn="base" latinLnBrk="0" hangingPunct="1">
              <a:lnSpc>
                <a:spcPts val="2000"/>
              </a:lnSpc>
              <a:spcBef>
                <a:spcPts val="2400"/>
              </a:spcBef>
              <a:spcAft>
                <a:spcPts val="1200"/>
              </a:spcAft>
              <a:buClr>
                <a:srgbClr val="C3260C"/>
              </a:buClr>
              <a:buSzPct val="130000"/>
              <a:buFont typeface="Georgia" pitchFamily="18" charset="0"/>
              <a:buNone/>
              <a:tabLst/>
              <a:defRPr/>
            </a:pPr>
            <a:endParaRPr kumimoji="0" lang="zh-CN" altLang="en-US" sz="2400" b="1" i="0" u="none" strike="noStrike" kern="1200" cap="none" spc="0" normalizeH="0" baseline="0" noProof="0" dirty="0" smtClean="0">
              <a:ln>
                <a:noFill/>
              </a:ln>
              <a:solidFill>
                <a:srgbClr val="0000FF"/>
              </a:solidFill>
              <a:effectLst/>
              <a:uLnTx/>
              <a:uFillTx/>
              <a:latin typeface="Times New Roman" pitchFamily="18" charset="0"/>
              <a:ea typeface="標楷體" pitchFamily="65" charset="-120"/>
              <a:cs typeface="Times New Roman" pitchFamily="18" charset="0"/>
            </a:endParaRPr>
          </a:p>
        </p:txBody>
      </p:sp>
      <p:pic>
        <p:nvPicPr>
          <p:cNvPr id="9" name="圖片 8" descr="4.jpg"/>
          <p:cNvPicPr>
            <a:picLocks noChangeAspect="1"/>
          </p:cNvPicPr>
          <p:nvPr/>
        </p:nvPicPr>
        <p:blipFill>
          <a:blip r:embed="rId2" cstate="print"/>
          <a:stretch>
            <a:fillRect/>
          </a:stretch>
        </p:blipFill>
        <p:spPr>
          <a:xfrm>
            <a:off x="2765836" y="1314762"/>
            <a:ext cx="3580832" cy="5040000"/>
          </a:xfrm>
          <a:prstGeom prst="rect">
            <a:avLst/>
          </a:prstGeom>
        </p:spPr>
      </p:pic>
    </p:spTree>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382403" y="225274"/>
            <a:ext cx="8229600" cy="791418"/>
          </a:xfrm>
        </p:spPr>
        <p:txBody>
          <a:body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環 境</a:t>
            </a:r>
            <a:r>
              <a:rPr lang="zh-CN" altLang="en-US" sz="4800" dirty="0" smtClean="0">
                <a:solidFill>
                  <a:srgbClr val="0000FF"/>
                </a:solidFill>
                <a:latin typeface="標楷體" pitchFamily="65" charset="-120"/>
                <a:ea typeface="標楷體" pitchFamily="65" charset="-120"/>
                <a:cs typeface="+mj-cs"/>
              </a:rPr>
              <a:t> 介 紹</a:t>
            </a:r>
            <a:r>
              <a:rPr lang="zh-TW" altLang="en-US" sz="4800" dirty="0" smtClean="0">
                <a:solidFill>
                  <a:srgbClr val="0000FF"/>
                </a:solidFill>
                <a:latin typeface="標楷體" pitchFamily="65" charset="-120"/>
                <a:ea typeface="標楷體" pitchFamily="65" charset="-120"/>
                <a:cs typeface="+mj-cs"/>
              </a:rPr>
              <a:t> </a:t>
            </a:r>
            <a:r>
              <a:rPr lang="en-US" altLang="zh-TW" sz="4800" dirty="0" smtClean="0">
                <a:solidFill>
                  <a:srgbClr val="0000FF"/>
                </a:solidFill>
                <a:latin typeface="標楷體" pitchFamily="65" charset="-120"/>
                <a:ea typeface="標楷體" pitchFamily="65" charset="-120"/>
                <a:cs typeface="+mj-cs"/>
              </a:rPr>
              <a:t>(1F</a:t>
            </a:r>
            <a:r>
              <a:rPr lang="zh-TW" altLang="en-US" sz="4800" dirty="0" smtClean="0">
                <a:solidFill>
                  <a:srgbClr val="0000FF"/>
                </a:solidFill>
                <a:latin typeface="標楷體" pitchFamily="65" charset="-120"/>
                <a:ea typeface="標楷體" pitchFamily="65" charset="-120"/>
                <a:cs typeface="+mj-cs"/>
              </a:rPr>
              <a:t>平面圖</a:t>
            </a:r>
            <a:r>
              <a:rPr lang="en-US" altLang="zh-TW" sz="4800" dirty="0" smtClean="0">
                <a:solidFill>
                  <a:srgbClr val="0000FF"/>
                </a:solidFill>
                <a:latin typeface="標楷體" pitchFamily="65" charset="-120"/>
                <a:ea typeface="標楷體" pitchFamily="65" charset="-120"/>
                <a:cs typeface="+mj-cs"/>
              </a:rPr>
              <a:t>)</a:t>
            </a:r>
            <a:endParaRPr lang="zh-CN" altLang="en-US" sz="4800" dirty="0" smtClean="0">
              <a:solidFill>
                <a:srgbClr val="0000FF"/>
              </a:solidFill>
              <a:latin typeface="標楷體" pitchFamily="65" charset="-120"/>
              <a:ea typeface="標楷體" pitchFamily="65" charset="-120"/>
              <a:cs typeface="+mj-cs"/>
            </a:endParaRPr>
          </a:p>
        </p:txBody>
      </p:sp>
      <p:pic>
        <p:nvPicPr>
          <p:cNvPr id="2" name="圖片 1"/>
          <p:cNvPicPr>
            <a:picLocks noChangeAspect="1"/>
          </p:cNvPicPr>
          <p:nvPr/>
        </p:nvPicPr>
        <p:blipFill rotWithShape="1">
          <a:blip r:embed="rId2" cstate="print">
            <a:extLst>
              <a:ext uri="{28A0092B-C50C-407E-A947-70E740481C1C}">
                <a14:useLocalDpi xmlns="" xmlns:a14="http://schemas.microsoft.com/office/drawing/2010/main" val="0"/>
              </a:ext>
            </a:extLst>
          </a:blip>
          <a:srcRect t="10025"/>
          <a:stretch/>
        </p:blipFill>
        <p:spPr>
          <a:xfrm>
            <a:off x="1000593" y="1213235"/>
            <a:ext cx="6993219" cy="5202000"/>
          </a:xfrm>
          <a:prstGeom prst="rect">
            <a:avLst/>
          </a:prstGeom>
        </p:spPr>
      </p:pic>
      <p:sp>
        <p:nvSpPr>
          <p:cNvPr id="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10" name="投影片編號版面配置區 5"/>
          <p:cNvSpPr>
            <a:spLocks noGrp="1"/>
          </p:cNvSpPr>
          <p:nvPr>
            <p:ph type="sldNum" sz="quarter" idx="4294967295"/>
          </p:nvPr>
        </p:nvSpPr>
        <p:spPr bwMode="auto">
          <a:xfrm>
            <a:off x="3641852" y="6477275"/>
            <a:ext cx="1828800" cy="365125"/>
          </a:xfrm>
          <a:prstGeom prst="rect">
            <a:avLst/>
          </a:prstGeo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22</a:t>
            </a:r>
          </a:p>
        </p:txBody>
      </p:sp>
    </p:spTree>
  </p:cSld>
  <p:clrMapOvr>
    <a:masterClrMapping/>
  </p:clrMapOvr>
  <p:transition spd="slow">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print">
            <a:extLst>
              <a:ext uri="{28A0092B-C50C-407E-A947-70E740481C1C}">
                <a14:useLocalDpi xmlns="" xmlns:a14="http://schemas.microsoft.com/office/drawing/2010/main" val="0"/>
              </a:ext>
            </a:extLst>
          </a:blip>
          <a:srcRect t="7619"/>
          <a:stretch/>
        </p:blipFill>
        <p:spPr>
          <a:xfrm>
            <a:off x="807182" y="1213235"/>
            <a:ext cx="7380041" cy="5202000"/>
          </a:xfrm>
          <a:prstGeom prst="rect">
            <a:avLst/>
          </a:prstGeom>
        </p:spPr>
      </p:pic>
      <p:sp>
        <p:nvSpPr>
          <p:cNvPr id="7" name="Rectangle 4"/>
          <p:cNvSpPr txBox="1">
            <a:spLocks noChangeArrowheads="1"/>
          </p:cNvSpPr>
          <p:nvPr/>
        </p:nvSpPr>
        <p:spPr>
          <a:xfrm>
            <a:off x="382403" y="225274"/>
            <a:ext cx="8229600" cy="791418"/>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環 境</a:t>
            </a:r>
            <a:r>
              <a:rPr lang="zh-CN" altLang="en-US" sz="4800" dirty="0" smtClean="0">
                <a:solidFill>
                  <a:srgbClr val="0000FF"/>
                </a:solidFill>
                <a:latin typeface="標楷體" pitchFamily="65" charset="-120"/>
                <a:ea typeface="標楷體" pitchFamily="65" charset="-120"/>
                <a:cs typeface="+mj-cs"/>
              </a:rPr>
              <a:t> 介 紹</a:t>
            </a:r>
            <a:r>
              <a:rPr lang="zh-TW" altLang="en-US" sz="4800" dirty="0" smtClean="0">
                <a:solidFill>
                  <a:srgbClr val="0000FF"/>
                </a:solidFill>
                <a:latin typeface="標楷體" pitchFamily="65" charset="-120"/>
                <a:ea typeface="標楷體" pitchFamily="65" charset="-120"/>
                <a:cs typeface="+mj-cs"/>
              </a:rPr>
              <a:t> </a:t>
            </a:r>
            <a:r>
              <a:rPr lang="en-US" altLang="zh-TW" sz="4800" dirty="0" smtClean="0">
                <a:solidFill>
                  <a:srgbClr val="0000FF"/>
                </a:solidFill>
                <a:latin typeface="標楷體" pitchFamily="65" charset="-120"/>
                <a:ea typeface="標楷體" pitchFamily="65" charset="-120"/>
                <a:cs typeface="+mj-cs"/>
              </a:rPr>
              <a:t>(2F</a:t>
            </a:r>
            <a:r>
              <a:rPr lang="zh-TW" altLang="en-US" sz="4800" dirty="0" smtClean="0">
                <a:solidFill>
                  <a:srgbClr val="0000FF"/>
                </a:solidFill>
                <a:latin typeface="標楷體" pitchFamily="65" charset="-120"/>
                <a:ea typeface="標楷體" pitchFamily="65" charset="-120"/>
                <a:cs typeface="+mj-cs"/>
              </a:rPr>
              <a:t>平面圖</a:t>
            </a:r>
            <a:r>
              <a:rPr lang="en-US" altLang="zh-TW" sz="4800" dirty="0" smtClean="0">
                <a:solidFill>
                  <a:srgbClr val="0000FF"/>
                </a:solidFill>
                <a:latin typeface="標楷體" pitchFamily="65" charset="-120"/>
                <a:ea typeface="標楷體" pitchFamily="65" charset="-120"/>
                <a:cs typeface="+mj-cs"/>
              </a:rPr>
              <a:t>)</a:t>
            </a:r>
            <a:endParaRPr lang="zh-CN" altLang="en-US" sz="4800" dirty="0" smtClean="0">
              <a:solidFill>
                <a:srgbClr val="0000FF"/>
              </a:solidFill>
              <a:latin typeface="標楷體" pitchFamily="65" charset="-120"/>
              <a:ea typeface="標楷體" pitchFamily="65" charset="-120"/>
              <a:cs typeface="+mj-cs"/>
            </a:endParaRPr>
          </a:p>
        </p:txBody>
      </p:sp>
      <p:sp>
        <p:nvSpPr>
          <p:cNvPr id="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10" name="投影片編號版面配置區 5"/>
          <p:cNvSpPr>
            <a:spLocks noGrp="1"/>
          </p:cNvSpPr>
          <p:nvPr>
            <p:ph type="sldNum" sz="quarter" idx="4294967295"/>
          </p:nvPr>
        </p:nvSpPr>
        <p:spPr bwMode="auto">
          <a:xfrm>
            <a:off x="3641852" y="6477275"/>
            <a:ext cx="1828800" cy="365125"/>
          </a:xfrm>
          <a:prstGeom prst="rect">
            <a:avLst/>
          </a:prstGeo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23</a:t>
            </a:r>
          </a:p>
        </p:txBody>
      </p:sp>
    </p:spTree>
    <p:extLst>
      <p:ext uri="{BB962C8B-B14F-4D97-AF65-F5344CB8AC3E}">
        <p14:creationId xmlns="" xmlns:p14="http://schemas.microsoft.com/office/powerpoint/2010/main" val="3796277089"/>
      </p:ext>
    </p:extLst>
  </p:cSld>
  <p:clrMapOvr>
    <a:masterClrMapping/>
  </p:clrMapOvr>
  <p:transition spd="slow">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8252" y="1161232"/>
            <a:ext cx="7776000" cy="5202351"/>
          </a:xfrm>
          <a:prstGeom prst="rect">
            <a:avLst/>
          </a:prstGeom>
        </p:spPr>
      </p:pic>
      <p:sp>
        <p:nvSpPr>
          <p:cNvPr id="6"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7" name="Rectangle 2"/>
          <p:cNvSpPr txBox="1">
            <a:spLocks noChangeArrowheads="1"/>
          </p:cNvSpPr>
          <p:nvPr/>
        </p:nvSpPr>
        <p:spPr>
          <a:xfrm>
            <a:off x="148016" y="260648"/>
            <a:ext cx="8816472" cy="900584"/>
          </a:xfrm>
          <a:prstGeom prst="rect">
            <a:avLst/>
          </a:prstGeom>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a:solidFill>
                  <a:srgbClr val="0000FF"/>
                </a:solidFill>
                <a:latin typeface="標楷體" pitchFamily="65" charset="-120"/>
                <a:ea typeface="標楷體" pitchFamily="65" charset="-120"/>
                <a:cs typeface="+mj-cs"/>
              </a:rPr>
              <a:t>主</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要</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客</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戶</a:t>
            </a:r>
            <a:endParaRPr lang="zh-CN" altLang="en-US" sz="4800" dirty="0" smtClean="0">
              <a:solidFill>
                <a:srgbClr val="0000FF"/>
              </a:solidFill>
              <a:latin typeface="標楷體" pitchFamily="65" charset="-120"/>
              <a:ea typeface="標楷體" pitchFamily="65" charset="-120"/>
              <a:cs typeface="+mj-cs"/>
            </a:endParaRPr>
          </a:p>
        </p:txBody>
      </p:sp>
      <p:sp>
        <p:nvSpPr>
          <p:cNvPr id="8" name="投影片編號版面配置區 5"/>
          <p:cNvSpPr>
            <a:spLocks noGrp="1"/>
          </p:cNvSpPr>
          <p:nvPr>
            <p:ph type="sldNum" sz="quarter" idx="4294967295"/>
          </p:nvPr>
        </p:nvSpPr>
        <p:spPr bwMode="auto">
          <a:xfrm>
            <a:off x="3641852" y="6477275"/>
            <a:ext cx="1828800" cy="365125"/>
          </a:xfrm>
          <a:prstGeom prst="rect">
            <a:avLst/>
          </a:prstGeo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24</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4" name="Rectangle 2"/>
          <p:cNvSpPr txBox="1">
            <a:spLocks noChangeArrowheads="1"/>
          </p:cNvSpPr>
          <p:nvPr/>
        </p:nvSpPr>
        <p:spPr>
          <a:xfrm>
            <a:off x="148016" y="260648"/>
            <a:ext cx="8816472" cy="900584"/>
          </a:xfrm>
          <a:prstGeom prst="rect">
            <a:avLst/>
          </a:prstGeom>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a:solidFill>
                  <a:srgbClr val="0000FF"/>
                </a:solidFill>
                <a:latin typeface="標楷體" pitchFamily="65" charset="-120"/>
                <a:ea typeface="標楷體" pitchFamily="65" charset="-120"/>
                <a:cs typeface="+mj-cs"/>
              </a:rPr>
              <a:t>主</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要</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客</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戶</a:t>
            </a:r>
            <a:endParaRPr lang="zh-CN" altLang="en-US" sz="4800" dirty="0" smtClean="0">
              <a:solidFill>
                <a:srgbClr val="0000FF"/>
              </a:solidFill>
              <a:latin typeface="標楷體" pitchFamily="65" charset="-120"/>
              <a:ea typeface="標楷體" pitchFamily="65" charset="-120"/>
              <a:cs typeface="+mj-cs"/>
            </a:endParaRPr>
          </a:p>
        </p:txBody>
      </p:sp>
      <p:pic>
        <p:nvPicPr>
          <p:cNvPr id="5" name="圖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9209" y="1161232"/>
            <a:ext cx="7774086" cy="5203345"/>
          </a:xfrm>
          <a:prstGeom prst="rect">
            <a:avLst/>
          </a:prstGeom>
        </p:spPr>
      </p:pic>
      <p:sp>
        <p:nvSpPr>
          <p:cNvPr id="7" name="投影片編號版面配置區 5"/>
          <p:cNvSpPr>
            <a:spLocks noGrp="1"/>
          </p:cNvSpPr>
          <p:nvPr>
            <p:ph type="sldNum" sz="quarter" idx="4294967295"/>
          </p:nvPr>
        </p:nvSpPr>
        <p:spPr bwMode="auto">
          <a:xfrm>
            <a:off x="3641852" y="6477275"/>
            <a:ext cx="1828800" cy="365125"/>
          </a:xfrm>
          <a:prstGeom prst="rect">
            <a:avLst/>
          </a:prstGeo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25</a:t>
            </a:r>
          </a:p>
        </p:txBody>
      </p:sp>
    </p:spTree>
    <p:extLst>
      <p:ext uri="{BB962C8B-B14F-4D97-AF65-F5344CB8AC3E}">
        <p14:creationId xmlns="" xmlns:p14="http://schemas.microsoft.com/office/powerpoint/2010/main" val="84739296"/>
      </p:ext>
    </p:extLst>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
        <p:nvSpPr>
          <p:cNvPr id="4" name="Rectangle 2"/>
          <p:cNvSpPr txBox="1">
            <a:spLocks noChangeArrowheads="1"/>
          </p:cNvSpPr>
          <p:nvPr/>
        </p:nvSpPr>
        <p:spPr>
          <a:xfrm>
            <a:off x="148016" y="260648"/>
            <a:ext cx="8816472" cy="900584"/>
          </a:xfrm>
          <a:prstGeom prst="rect">
            <a:avLst/>
          </a:prstGeom>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Franklin Gothic Medium" pitchFamily="34" charset="0"/>
                <a:ea typeface="隶书"/>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a:solidFill>
                  <a:srgbClr val="0000FF"/>
                </a:solidFill>
                <a:latin typeface="標楷體" pitchFamily="65" charset="-120"/>
                <a:ea typeface="標楷體" pitchFamily="65" charset="-120"/>
                <a:cs typeface="+mj-cs"/>
              </a:rPr>
              <a:t>主</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要</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客</a:t>
            </a:r>
            <a:r>
              <a:rPr lang="zh-TW" altLang="en-US" sz="4800" dirty="0" smtClean="0">
                <a:solidFill>
                  <a:srgbClr val="0000FF"/>
                </a:solidFill>
                <a:latin typeface="標楷體" pitchFamily="65" charset="-120"/>
                <a:ea typeface="標楷體" pitchFamily="65" charset="-120"/>
                <a:cs typeface="+mj-cs"/>
              </a:rPr>
              <a:t> </a:t>
            </a:r>
            <a:r>
              <a:rPr lang="zh-TW" altLang="en-US" sz="4800" dirty="0">
                <a:solidFill>
                  <a:srgbClr val="0000FF"/>
                </a:solidFill>
                <a:latin typeface="標楷體" pitchFamily="65" charset="-120"/>
                <a:ea typeface="標楷體" pitchFamily="65" charset="-120"/>
                <a:cs typeface="+mj-cs"/>
              </a:rPr>
              <a:t>戶</a:t>
            </a:r>
            <a:endParaRPr lang="zh-CN" altLang="en-US" sz="4800" dirty="0" smtClean="0">
              <a:solidFill>
                <a:srgbClr val="0000FF"/>
              </a:solidFill>
              <a:latin typeface="標楷體" pitchFamily="65" charset="-120"/>
              <a:ea typeface="標楷體" pitchFamily="65" charset="-120"/>
              <a:cs typeface="+mj-cs"/>
            </a:endParaRPr>
          </a:p>
        </p:txBody>
      </p:sp>
      <p:sp>
        <p:nvSpPr>
          <p:cNvPr id="7" name="投影片編號版面配置區 5"/>
          <p:cNvSpPr>
            <a:spLocks noGrp="1"/>
          </p:cNvSpPr>
          <p:nvPr>
            <p:ph type="sldNum" sz="quarter" idx="4294967295"/>
          </p:nvPr>
        </p:nvSpPr>
        <p:spPr bwMode="auto">
          <a:xfrm>
            <a:off x="3641852" y="6477275"/>
            <a:ext cx="1828800" cy="365125"/>
          </a:xfrm>
          <a:prstGeom prst="rect">
            <a:avLst/>
          </a:prstGeo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26</a:t>
            </a:r>
          </a:p>
        </p:txBody>
      </p:sp>
      <p:pic>
        <p:nvPicPr>
          <p:cNvPr id="2" name="Picture 2"/>
          <p:cNvPicPr>
            <a:picLocks noChangeAspect="1" noChangeArrowheads="1"/>
          </p:cNvPicPr>
          <p:nvPr/>
        </p:nvPicPr>
        <p:blipFill>
          <a:blip r:embed="rId2" cstate="print"/>
          <a:srcRect/>
          <a:stretch>
            <a:fillRect/>
          </a:stretch>
        </p:blipFill>
        <p:spPr bwMode="auto">
          <a:xfrm>
            <a:off x="827584" y="1052736"/>
            <a:ext cx="7344816" cy="5491042"/>
          </a:xfrm>
          <a:prstGeom prst="rect">
            <a:avLst/>
          </a:prstGeom>
          <a:noFill/>
          <a:ln w="9525">
            <a:noFill/>
            <a:miter lim="800000"/>
            <a:headEnd/>
            <a:tailEnd/>
          </a:ln>
          <a:effectLst/>
        </p:spPr>
      </p:pic>
    </p:spTree>
    <p:extLst>
      <p:ext uri="{BB962C8B-B14F-4D97-AF65-F5344CB8AC3E}">
        <p14:creationId xmlns="" xmlns:p14="http://schemas.microsoft.com/office/powerpoint/2010/main" val="84739296"/>
      </p:ext>
    </p:extLst>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WordArt 6"/>
          <p:cNvSpPr>
            <a:spLocks noChangeArrowheads="1" noChangeShapeType="1" noTextEdit="1"/>
          </p:cNvSpPr>
          <p:nvPr/>
        </p:nvSpPr>
        <p:spPr bwMode="auto">
          <a:xfrm>
            <a:off x="1331913" y="2060575"/>
            <a:ext cx="6335712" cy="24479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endParaRPr lang="zh-TW" altLang="en-US" sz="3600" kern="10">
              <a:ln w="9525">
                <a:round/>
                <a:headEnd/>
                <a:tailEnd/>
              </a:ln>
              <a:gradFill rotWithShape="1">
                <a:gsLst>
                  <a:gs pos="0">
                    <a:srgbClr val="FFFFCC"/>
                  </a:gs>
                  <a:gs pos="100000">
                    <a:srgbClr val="FF9999"/>
                  </a:gs>
                </a:gsLst>
                <a:lin ang="5400000" scaled="1"/>
              </a:gradFill>
              <a:latin typeface="標楷體"/>
              <a:ea typeface="標楷體"/>
            </a:endParaRPr>
          </a:p>
        </p:txBody>
      </p:sp>
      <p:sp>
        <p:nvSpPr>
          <p:cNvPr id="24580"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
        <p:nvSpPr>
          <p:cNvPr id="6" name="矩形 5"/>
          <p:cNvSpPr/>
          <p:nvPr/>
        </p:nvSpPr>
        <p:spPr>
          <a:xfrm>
            <a:off x="250825" y="1884153"/>
            <a:ext cx="8496943" cy="280076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1pPr>
            <a:lvl2pPr marL="4572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2pPr>
            <a:lvl3pPr marL="9144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3pPr>
            <a:lvl4pPr marL="13716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4pPr>
            <a:lvl5pPr marL="1828800" algn="ctr" rtl="0" fontAlgn="base">
              <a:spcBef>
                <a:spcPct val="20000"/>
              </a:spcBef>
              <a:spcAft>
                <a:spcPct val="0"/>
              </a:spcAft>
              <a:buClr>
                <a:schemeClr val="accent1"/>
              </a:buClr>
              <a:buFont typeface="Wingdings" pitchFamily="2" charset="2"/>
              <a:buChar char="l"/>
              <a:defRPr sz="3200" kern="1200">
                <a:solidFill>
                  <a:schemeClr val="tx1"/>
                </a:solidFill>
                <a:latin typeface="Arial" pitchFamily="34" charset="0"/>
                <a:ea typeface="宋体" pitchFamily="2" charset="-122"/>
                <a:cs typeface="+mn-cs"/>
              </a:defRPr>
            </a:lvl5pPr>
            <a:lvl6pPr marL="2286000" algn="l" defTabSz="914400" rtl="0" eaLnBrk="1" latinLnBrk="0" hangingPunct="1">
              <a:defRPr sz="3200" kern="1200">
                <a:solidFill>
                  <a:schemeClr val="tx1"/>
                </a:solidFill>
                <a:latin typeface="Arial" pitchFamily="34" charset="0"/>
                <a:ea typeface="宋体" pitchFamily="2" charset="-122"/>
                <a:cs typeface="+mn-cs"/>
              </a:defRPr>
            </a:lvl6pPr>
            <a:lvl7pPr marL="2743200" algn="l" defTabSz="914400" rtl="0" eaLnBrk="1" latinLnBrk="0" hangingPunct="1">
              <a:defRPr sz="3200" kern="1200">
                <a:solidFill>
                  <a:schemeClr val="tx1"/>
                </a:solidFill>
                <a:latin typeface="Arial" pitchFamily="34" charset="0"/>
                <a:ea typeface="宋体" pitchFamily="2" charset="-122"/>
                <a:cs typeface="+mn-cs"/>
              </a:defRPr>
            </a:lvl7pPr>
            <a:lvl8pPr marL="3200400" algn="l" defTabSz="914400" rtl="0" eaLnBrk="1" latinLnBrk="0" hangingPunct="1">
              <a:defRPr sz="3200" kern="1200">
                <a:solidFill>
                  <a:schemeClr val="tx1"/>
                </a:solidFill>
                <a:latin typeface="Arial" pitchFamily="34" charset="0"/>
                <a:ea typeface="宋体" pitchFamily="2" charset="-122"/>
                <a:cs typeface="+mn-cs"/>
              </a:defRPr>
            </a:lvl8pPr>
            <a:lvl9pPr marL="3657600" algn="l" defTabSz="914400" rtl="0" eaLnBrk="1" latinLnBrk="0" hangingPunct="1">
              <a:defRPr sz="3200" kern="1200">
                <a:solidFill>
                  <a:schemeClr val="tx1"/>
                </a:solidFill>
                <a:latin typeface="Arial" pitchFamily="34" charset="0"/>
                <a:ea typeface="宋体" pitchFamily="2" charset="-122"/>
                <a:cs typeface="+mn-cs"/>
              </a:defRPr>
            </a:lvl9pPr>
          </a:lstStyle>
          <a:p>
            <a:pPr>
              <a:buFont typeface="Wingdings" pitchFamily="2" charset="2"/>
              <a:buNone/>
              <a:defRPr/>
            </a:pPr>
            <a:r>
              <a:rPr lang="zh-TW" altLang="en-US" sz="8000" b="1" spc="50" dirty="0" smtClean="0">
                <a:ln w="11430"/>
                <a:solidFill>
                  <a:srgbClr val="0000FF"/>
                </a:solidFill>
                <a:effectLst>
                  <a:outerShdw blurRad="76200" dist="50800" dir="5400000" algn="tl" rotWithShape="0">
                    <a:srgbClr val="000000">
                      <a:alpha val="65000"/>
                    </a:srgbClr>
                  </a:outerShdw>
                </a:effectLst>
                <a:latin typeface="標楷體" pitchFamily="65" charset="-120"/>
                <a:ea typeface="標楷體" pitchFamily="65" charset="-120"/>
              </a:rPr>
              <a:t>敬請指教</a:t>
            </a:r>
            <a:endParaRPr lang="en-US" altLang="zh-TW" sz="8000" b="1" spc="50" dirty="0" smtClean="0">
              <a:ln w="11430"/>
              <a:solidFill>
                <a:srgbClr val="0000FF"/>
              </a:solidFill>
              <a:effectLst>
                <a:outerShdw blurRad="76200" dist="50800" dir="5400000" algn="tl" rotWithShape="0">
                  <a:srgbClr val="000000">
                    <a:alpha val="65000"/>
                  </a:srgbClr>
                </a:outerShdw>
              </a:effectLst>
              <a:latin typeface="標楷體" pitchFamily="65" charset="-120"/>
              <a:ea typeface="標楷體" pitchFamily="65" charset="-120"/>
            </a:endParaRPr>
          </a:p>
          <a:p>
            <a:pPr>
              <a:buFont typeface="Wingdings" pitchFamily="2" charset="2"/>
              <a:buNone/>
              <a:defRPr/>
            </a:pPr>
            <a:r>
              <a:rPr lang="zh-TW" altLang="en-US" sz="8000" b="1" spc="50" dirty="0" smtClean="0">
                <a:ln w="11430"/>
                <a:solidFill>
                  <a:srgbClr val="0000FF"/>
                </a:solidFill>
                <a:effectLst>
                  <a:outerShdw blurRad="76200" dist="50800" dir="5400000" algn="tl" rotWithShape="0">
                    <a:srgbClr val="000000">
                      <a:alpha val="65000"/>
                    </a:srgbClr>
                  </a:outerShdw>
                </a:effectLst>
                <a:latin typeface="標楷體" pitchFamily="65" charset="-120"/>
                <a:ea typeface="標楷體" pitchFamily="65" charset="-120"/>
              </a:rPr>
              <a:t>真誠期待與您合作</a:t>
            </a:r>
            <a:endParaRPr lang="en-US" altLang="zh-TW" sz="8000" b="1" spc="50" dirty="0" smtClean="0">
              <a:ln w="11430"/>
              <a:solidFill>
                <a:srgbClr val="0000FF"/>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2" cstate="print"/>
          <a:srcRect/>
          <a:stretch>
            <a:fillRect/>
          </a:stretch>
        </p:blipFill>
        <p:spPr bwMode="auto">
          <a:xfrm>
            <a:off x="0" y="0"/>
            <a:ext cx="9144000" cy="6929414"/>
          </a:xfrm>
          <a:prstGeom prst="rect">
            <a:avLst/>
          </a:prstGeom>
          <a:noFill/>
          <a:ln w="9525" algn="ctr">
            <a:noFill/>
            <a:miter lim="800000"/>
            <a:headEnd/>
            <a:tailEnd/>
          </a:ln>
        </p:spPr>
      </p:pic>
      <p:sp>
        <p:nvSpPr>
          <p:cNvPr id="3" name="投影片編號版面配置區 2"/>
          <p:cNvSpPr>
            <a:spLocks noGrp="1"/>
          </p:cNvSpPr>
          <p:nvPr>
            <p:ph type="sldNum" sz="quarter" idx="12"/>
          </p:nvPr>
        </p:nvSpPr>
        <p:spPr/>
        <p:txBody>
          <a:bodyPr/>
          <a:lstStyle/>
          <a:p>
            <a:pPr>
              <a:defRPr/>
            </a:pPr>
            <a:r>
              <a:rPr lang="en-US" altLang="zh-CN" sz="1000" dirty="0" smtClean="0">
                <a:solidFill>
                  <a:schemeClr val="tx1"/>
                </a:solidFill>
              </a:rPr>
              <a:t>2</a:t>
            </a:r>
            <a:endParaRPr lang="en-US" altLang="zh-CN" sz="1000" dirty="0">
              <a:solidFill>
                <a:schemeClr val="tx1"/>
              </a:solidFill>
            </a:endParaRPr>
          </a:p>
        </p:txBody>
      </p:sp>
      <p:sp>
        <p:nvSpPr>
          <p:cNvPr id="10" name="直線圖說文字 1 9"/>
          <p:cNvSpPr/>
          <p:nvPr/>
        </p:nvSpPr>
        <p:spPr>
          <a:xfrm>
            <a:off x="1714480" y="6143644"/>
            <a:ext cx="2519363" cy="514350"/>
          </a:xfrm>
          <a:prstGeom prst="borderCallout1">
            <a:avLst>
              <a:gd name="adj1" fmla="val -1396"/>
              <a:gd name="adj2" fmla="val 51566"/>
              <a:gd name="adj3" fmla="val -234282"/>
              <a:gd name="adj4" fmla="val 137706"/>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zh-TW" altLang="en-US" sz="1400" b="1" dirty="0" smtClean="0">
                <a:solidFill>
                  <a:srgbClr val="0000FF"/>
                </a:solidFill>
                <a:latin typeface="標楷體" pitchFamily="65" charset="-120"/>
                <a:ea typeface="標楷體" pitchFamily="65" charset="-120"/>
              </a:rPr>
              <a:t>長谷川</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長昱電子</a:t>
            </a:r>
            <a:r>
              <a:rPr lang="en-US" altLang="zh-TW" sz="1400" b="1" dirty="0" smtClean="0">
                <a:solidFill>
                  <a:srgbClr val="0000FF"/>
                </a:solidFill>
                <a:latin typeface="標楷體" pitchFamily="65" charset="-120"/>
                <a:ea typeface="標楷體" pitchFamily="65" charset="-120"/>
              </a:rPr>
              <a:t>)</a:t>
            </a:r>
            <a:endParaRPr lang="en-US" altLang="zh-TW" sz="1400" b="1" dirty="0">
              <a:solidFill>
                <a:srgbClr val="0000FF"/>
              </a:solidFill>
              <a:latin typeface="標楷體" pitchFamily="65" charset="-120"/>
              <a:ea typeface="標楷體" pitchFamily="65" charset="-120"/>
            </a:endParaRPr>
          </a:p>
          <a:p>
            <a:pPr>
              <a:buFont typeface="Wingdings" pitchFamily="2" charset="2"/>
              <a:buNone/>
              <a:defRPr/>
            </a:pPr>
            <a:r>
              <a:rPr lang="zh-TW" altLang="en-US" sz="1400" b="1" dirty="0">
                <a:solidFill>
                  <a:srgbClr val="0000FF"/>
                </a:solidFill>
                <a:latin typeface="標楷體" pitchFamily="65" charset="-120"/>
                <a:ea typeface="標楷體" pitchFamily="65" charset="-120"/>
              </a:rPr>
              <a:t>廣東省深圳市</a:t>
            </a:r>
            <a:endParaRPr lang="zh-TW" altLang="en-US" sz="1100" dirty="0"/>
          </a:p>
        </p:txBody>
      </p:sp>
      <p:sp>
        <p:nvSpPr>
          <p:cNvPr id="11" name="直線圖說文字 1 10"/>
          <p:cNvSpPr/>
          <p:nvPr/>
        </p:nvSpPr>
        <p:spPr>
          <a:xfrm>
            <a:off x="6948488" y="2708275"/>
            <a:ext cx="2016125" cy="514350"/>
          </a:xfrm>
          <a:prstGeom prst="borderCallout1">
            <a:avLst>
              <a:gd name="adj1" fmla="val 45613"/>
              <a:gd name="adj2" fmla="val -417"/>
              <a:gd name="adj3" fmla="val 107463"/>
              <a:gd name="adj4" fmla="val -39694"/>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zh-TW" altLang="en-US" sz="1400" b="1" dirty="0">
                <a:solidFill>
                  <a:srgbClr val="0000FF"/>
                </a:solidFill>
                <a:latin typeface="標楷體" pitchFamily="65" charset="-120"/>
                <a:ea typeface="標楷體" pitchFamily="65" charset="-120"/>
              </a:rPr>
              <a:t>長谷川電子有限公司</a:t>
            </a:r>
            <a:endParaRPr lang="en-US" altLang="zh-TW" sz="1400" b="1" dirty="0">
              <a:solidFill>
                <a:srgbClr val="0000FF"/>
              </a:solidFill>
              <a:latin typeface="標楷體" pitchFamily="65" charset="-120"/>
              <a:ea typeface="標楷體" pitchFamily="65" charset="-120"/>
            </a:endParaRPr>
          </a:p>
          <a:p>
            <a:pPr>
              <a:buFont typeface="Wingdings" pitchFamily="2" charset="2"/>
              <a:buNone/>
              <a:defRPr/>
            </a:pPr>
            <a:r>
              <a:rPr lang="zh-TW" altLang="en-US" sz="1400" b="1" dirty="0">
                <a:solidFill>
                  <a:srgbClr val="0000FF"/>
                </a:solidFill>
                <a:latin typeface="標楷體" pitchFamily="65" charset="-120"/>
                <a:ea typeface="標楷體" pitchFamily="65" charset="-120"/>
              </a:rPr>
              <a:t>江蘇省昆山市</a:t>
            </a:r>
          </a:p>
        </p:txBody>
      </p:sp>
      <p:sp>
        <p:nvSpPr>
          <p:cNvPr id="12" name="直線圖說文字 1 11"/>
          <p:cNvSpPr/>
          <p:nvPr/>
        </p:nvSpPr>
        <p:spPr>
          <a:xfrm>
            <a:off x="5572132" y="6143644"/>
            <a:ext cx="1871662" cy="512763"/>
          </a:xfrm>
          <a:prstGeom prst="borderCallout1">
            <a:avLst>
              <a:gd name="adj1" fmla="val 5359"/>
              <a:gd name="adj2" fmla="val 36761"/>
              <a:gd name="adj3" fmla="val -217130"/>
              <a:gd name="adj4" fmla="val 39730"/>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zh-TW" altLang="en-US" sz="1400" b="1" dirty="0">
                <a:solidFill>
                  <a:srgbClr val="C00000"/>
                </a:solidFill>
                <a:latin typeface="標楷體" pitchFamily="65" charset="-120"/>
                <a:ea typeface="標楷體" pitchFamily="65" charset="-120"/>
              </a:rPr>
              <a:t>玖昱科技有限公司</a:t>
            </a:r>
            <a:endParaRPr lang="en-US" altLang="zh-TW" sz="1400" b="1" dirty="0">
              <a:solidFill>
                <a:srgbClr val="C00000"/>
              </a:solidFill>
              <a:latin typeface="標楷體" pitchFamily="65" charset="-120"/>
              <a:ea typeface="標楷體" pitchFamily="65" charset="-120"/>
            </a:endParaRPr>
          </a:p>
          <a:p>
            <a:pPr>
              <a:buFont typeface="Wingdings" pitchFamily="2" charset="2"/>
              <a:buNone/>
              <a:defRPr/>
            </a:pPr>
            <a:r>
              <a:rPr lang="zh-TW" altLang="en-US" sz="1400" b="1" dirty="0">
                <a:solidFill>
                  <a:srgbClr val="C00000"/>
                </a:solidFill>
                <a:latin typeface="標楷體" pitchFamily="65" charset="-120"/>
                <a:ea typeface="標楷體" pitchFamily="65" charset="-120"/>
              </a:rPr>
              <a:t>雲林縣</a:t>
            </a:r>
            <a:r>
              <a:rPr lang="zh-TW" altLang="en-US" sz="1400" b="1" dirty="0" smtClean="0">
                <a:solidFill>
                  <a:srgbClr val="C00000"/>
                </a:solidFill>
                <a:latin typeface="標楷體" pitchFamily="65" charset="-120"/>
                <a:ea typeface="標楷體" pitchFamily="65" charset="-120"/>
              </a:rPr>
              <a:t>元長鄉</a:t>
            </a:r>
            <a:r>
              <a:rPr lang="en-US" altLang="zh-TW" sz="1400" b="1" dirty="0" smtClean="0">
                <a:solidFill>
                  <a:srgbClr val="C00000"/>
                </a:solidFill>
                <a:latin typeface="標楷體" pitchFamily="65" charset="-120"/>
                <a:ea typeface="標楷體" pitchFamily="65" charset="-120"/>
              </a:rPr>
              <a:t>(</a:t>
            </a:r>
            <a:r>
              <a:rPr lang="zh-TW" altLang="en-US" sz="1400" b="1" dirty="0" smtClean="0">
                <a:solidFill>
                  <a:srgbClr val="C00000"/>
                </a:solidFill>
                <a:latin typeface="標楷體" pitchFamily="65" charset="-120"/>
                <a:ea typeface="標楷體" pitchFamily="65" charset="-120"/>
              </a:rPr>
              <a:t>工廠</a:t>
            </a:r>
            <a:r>
              <a:rPr lang="en-US" altLang="zh-TW" sz="1400" b="1" dirty="0" smtClean="0">
                <a:solidFill>
                  <a:srgbClr val="C00000"/>
                </a:solidFill>
                <a:latin typeface="標楷體" pitchFamily="65" charset="-120"/>
                <a:ea typeface="標楷體" pitchFamily="65" charset="-120"/>
              </a:rPr>
              <a:t>)</a:t>
            </a:r>
            <a:endParaRPr lang="zh-TW" altLang="en-US" sz="1400" b="1" dirty="0">
              <a:solidFill>
                <a:srgbClr val="C00000"/>
              </a:solidFill>
              <a:latin typeface="標楷體" pitchFamily="65" charset="-120"/>
              <a:ea typeface="標楷體" pitchFamily="65" charset="-120"/>
            </a:endParaRPr>
          </a:p>
        </p:txBody>
      </p:sp>
      <p:sp>
        <p:nvSpPr>
          <p:cNvPr id="13" name="直線圖說文字 1 12"/>
          <p:cNvSpPr/>
          <p:nvPr/>
        </p:nvSpPr>
        <p:spPr>
          <a:xfrm>
            <a:off x="6429388" y="5286388"/>
            <a:ext cx="2571768" cy="785818"/>
          </a:xfrm>
          <a:prstGeom prst="borderCallout1">
            <a:avLst>
              <a:gd name="adj1" fmla="val 283"/>
              <a:gd name="adj2" fmla="val 49898"/>
              <a:gd name="adj3" fmla="val -67143"/>
              <a:gd name="adj4" fmla="val -63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zh-TW" altLang="en-US" sz="1400" b="1" dirty="0">
                <a:solidFill>
                  <a:srgbClr val="C00000"/>
                </a:solidFill>
                <a:latin typeface="標楷體" pitchFamily="65" charset="-120"/>
                <a:ea typeface="標楷體" pitchFamily="65" charset="-120"/>
              </a:rPr>
              <a:t>長谷川</a:t>
            </a:r>
            <a:r>
              <a:rPr lang="zh-TW" altLang="en-US" sz="1400" b="1" dirty="0" smtClean="0">
                <a:solidFill>
                  <a:srgbClr val="C00000"/>
                </a:solidFill>
                <a:latin typeface="標楷體" pitchFamily="65" charset="-120"/>
                <a:ea typeface="標楷體" pitchFamily="65" charset="-120"/>
              </a:rPr>
              <a:t>精密科技股份有限公司</a:t>
            </a:r>
            <a:endParaRPr lang="en-US" altLang="zh-TW" sz="1400" b="1" dirty="0" smtClean="0">
              <a:solidFill>
                <a:srgbClr val="C00000"/>
              </a:solidFill>
              <a:latin typeface="標楷體" pitchFamily="65" charset="-120"/>
              <a:ea typeface="標楷體" pitchFamily="65" charset="-120"/>
            </a:endParaRPr>
          </a:p>
          <a:p>
            <a:pPr>
              <a:buFont typeface="Wingdings" pitchFamily="2" charset="2"/>
              <a:buNone/>
              <a:defRPr/>
            </a:pPr>
            <a:r>
              <a:rPr lang="zh-TW" altLang="en-US" sz="1400" b="1" dirty="0" smtClean="0">
                <a:solidFill>
                  <a:srgbClr val="C00000"/>
                </a:solidFill>
                <a:latin typeface="標楷體" pitchFamily="65" charset="-120"/>
                <a:ea typeface="標楷體" pitchFamily="65" charset="-120"/>
              </a:rPr>
              <a:t>玖昱科技有限公司</a:t>
            </a:r>
            <a:endParaRPr lang="en-US" altLang="zh-TW" sz="1400" b="1" dirty="0">
              <a:solidFill>
                <a:srgbClr val="C00000"/>
              </a:solidFill>
              <a:latin typeface="標楷體" pitchFamily="65" charset="-120"/>
              <a:ea typeface="標楷體" pitchFamily="65" charset="-120"/>
            </a:endParaRPr>
          </a:p>
          <a:p>
            <a:pPr>
              <a:buFont typeface="Wingdings" pitchFamily="2" charset="2"/>
              <a:buNone/>
              <a:defRPr/>
            </a:pPr>
            <a:r>
              <a:rPr lang="zh-TW" altLang="en-US" sz="1400" b="1" dirty="0" smtClean="0">
                <a:solidFill>
                  <a:srgbClr val="C00000"/>
                </a:solidFill>
                <a:latin typeface="標楷體" pitchFamily="65" charset="-120"/>
                <a:ea typeface="標楷體" pitchFamily="65" charset="-120"/>
              </a:rPr>
              <a:t>桃園市蘆竹區</a:t>
            </a:r>
            <a:endParaRPr lang="zh-TW" altLang="en-US" sz="1400" b="1" dirty="0">
              <a:solidFill>
                <a:srgbClr val="C00000"/>
              </a:solidFill>
              <a:latin typeface="標楷體" pitchFamily="65" charset="-120"/>
              <a:ea typeface="標楷體" pitchFamily="65" charset="-120"/>
            </a:endParaRPr>
          </a:p>
        </p:txBody>
      </p:sp>
      <p:sp>
        <p:nvSpPr>
          <p:cNvPr id="9" name="直線圖說文字 1 8"/>
          <p:cNvSpPr/>
          <p:nvPr/>
        </p:nvSpPr>
        <p:spPr>
          <a:xfrm>
            <a:off x="214282" y="5357826"/>
            <a:ext cx="2519363" cy="514350"/>
          </a:xfrm>
          <a:prstGeom prst="borderCallout1">
            <a:avLst>
              <a:gd name="adj1" fmla="val -1396"/>
              <a:gd name="adj2" fmla="val 51566"/>
              <a:gd name="adj3" fmla="val -84633"/>
              <a:gd name="adj4" fmla="val 198581"/>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zh-TW" altLang="en-US" sz="1400" b="1" dirty="0" smtClean="0">
                <a:solidFill>
                  <a:srgbClr val="0000FF"/>
                </a:solidFill>
                <a:latin typeface="標楷體" pitchFamily="65" charset="-120"/>
                <a:ea typeface="標楷體" pitchFamily="65" charset="-120"/>
              </a:rPr>
              <a:t>長谷川</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金屬配件</a:t>
            </a:r>
            <a:r>
              <a:rPr lang="en-US" altLang="zh-TW" sz="1400" b="1" dirty="0" smtClean="0">
                <a:solidFill>
                  <a:srgbClr val="0000FF"/>
                </a:solidFill>
                <a:latin typeface="標楷體" pitchFamily="65" charset="-120"/>
                <a:ea typeface="標楷體" pitchFamily="65" charset="-120"/>
              </a:rPr>
              <a:t>)</a:t>
            </a:r>
            <a:endParaRPr lang="en-US" altLang="zh-TW" sz="1400" b="1" dirty="0">
              <a:solidFill>
                <a:srgbClr val="0000FF"/>
              </a:solidFill>
              <a:latin typeface="標楷體" pitchFamily="65" charset="-120"/>
              <a:ea typeface="標楷體" pitchFamily="65" charset="-120"/>
            </a:endParaRPr>
          </a:p>
          <a:p>
            <a:pPr>
              <a:buFont typeface="Wingdings" pitchFamily="2" charset="2"/>
              <a:buNone/>
              <a:defRPr/>
            </a:pPr>
            <a:r>
              <a:rPr lang="zh-TW" altLang="en-US" sz="1400" b="1" dirty="0">
                <a:solidFill>
                  <a:srgbClr val="0000FF"/>
                </a:solidFill>
                <a:latin typeface="標楷體" pitchFamily="65" charset="-120"/>
                <a:ea typeface="標楷體" pitchFamily="65" charset="-120"/>
              </a:rPr>
              <a:t>廣東省深圳市</a:t>
            </a:r>
            <a:endParaRPr lang="zh-TW" altLang="en-US" sz="1100" dirty="0"/>
          </a:p>
        </p:txBody>
      </p:sp>
      <p:sp>
        <p:nvSpPr>
          <p:cNvPr id="15" name="Oval 17"/>
          <p:cNvSpPr>
            <a:spLocks noChangeArrowheads="1"/>
          </p:cNvSpPr>
          <p:nvPr/>
        </p:nvSpPr>
        <p:spPr bwMode="auto">
          <a:xfrm>
            <a:off x="214313" y="2857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ea typeface="新細明體" pitchFamily="18" charset="-120"/>
                <a:cs typeface="Arial" pitchFamily="34" charset="0"/>
              </a:rPr>
              <a:t>CGC</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85720" y="214290"/>
            <a:ext cx="8517260" cy="936103"/>
          </a:xfrm>
        </p:spPr>
        <p:txBody>
          <a:bodyPr/>
          <a:lstStyle/>
          <a:p>
            <a:pPr marL="0" indent="0" algn="ctr" eaLnBrk="1" fontAlgn="auto" hangingPunct="1">
              <a:spcAft>
                <a:spcPts val="0"/>
              </a:spcAft>
              <a:buClr>
                <a:schemeClr val="accent6">
                  <a:lumMod val="75000"/>
                </a:schemeClr>
              </a:buClr>
              <a:buFont typeface="Georgia" pitchFamily="18" charset="0"/>
              <a:buNone/>
              <a:defRPr/>
            </a:pPr>
            <a:r>
              <a:rPr lang="zh-CN" altLang="en-US" sz="4800" dirty="0" smtClean="0">
                <a:solidFill>
                  <a:srgbClr val="0000FF"/>
                </a:solidFill>
                <a:latin typeface="標楷體" pitchFamily="65" charset="-120"/>
                <a:ea typeface="標楷體" pitchFamily="65" charset="-120"/>
                <a:cs typeface="+mj-cs"/>
              </a:rPr>
              <a:t>公 司 簡 介</a:t>
            </a:r>
          </a:p>
        </p:txBody>
      </p:sp>
      <p:sp>
        <p:nvSpPr>
          <p:cNvPr id="4100" name="Rectangle 3"/>
          <p:cNvSpPr>
            <a:spLocks noGrp="1" noChangeArrowheads="1"/>
          </p:cNvSpPr>
          <p:nvPr>
            <p:ph sz="quarter" idx="13"/>
          </p:nvPr>
        </p:nvSpPr>
        <p:spPr>
          <a:xfrm>
            <a:off x="395288" y="1268413"/>
            <a:ext cx="8280400" cy="5303859"/>
          </a:xfrm>
        </p:spPr>
        <p:txBody>
          <a:bodyPr lIns="108000" tIns="108000" bIns="108000" rtlCol="0">
            <a:noAutofit/>
          </a:bodyPr>
          <a:lstStyle/>
          <a:p>
            <a:pPr marL="45720" indent="0" eaLnBrk="1" fontAlgn="auto" hangingPunct="1">
              <a:lnSpc>
                <a:spcPts val="2400"/>
              </a:lnSpc>
              <a:spcBef>
                <a:spcPts val="0"/>
              </a:spcBef>
              <a:spcAft>
                <a:spcPts val="0"/>
              </a:spcAft>
              <a:buClr>
                <a:schemeClr val="accent6">
                  <a:lumMod val="75000"/>
                </a:schemeClr>
              </a:buClr>
              <a:buNone/>
              <a:defRPr/>
            </a:pPr>
            <a:r>
              <a:rPr lang="zh-TW" altLang="en-US" sz="1800" dirty="0">
                <a:solidFill>
                  <a:schemeClr val="tx1">
                    <a:lumMod val="75000"/>
                    <a:lumOff val="25000"/>
                  </a:schemeClr>
                </a:solidFill>
                <a:cs typeface="+mn-cs"/>
              </a:rPr>
              <a:t> </a:t>
            </a:r>
            <a:r>
              <a:rPr lang="zh-TW" altLang="en-US" sz="1800" dirty="0" smtClean="0">
                <a:solidFill>
                  <a:schemeClr val="tx1">
                    <a:lumMod val="75000"/>
                    <a:lumOff val="25000"/>
                  </a:schemeClr>
                </a:solidFill>
                <a:cs typeface="+mn-cs"/>
              </a:rPr>
              <a:t>       </a:t>
            </a:r>
            <a:r>
              <a:rPr lang="zh-TW" altLang="en-US" sz="1800" b="1" dirty="0" smtClean="0">
                <a:solidFill>
                  <a:srgbClr val="0000FF"/>
                </a:solidFill>
                <a:latin typeface="標楷體" pitchFamily="65" charset="-120"/>
                <a:ea typeface="標楷體" pitchFamily="65" charset="-120"/>
                <a:cs typeface="+mn-cs"/>
              </a:rPr>
              <a:t>玖昱集團為董事長</a:t>
            </a:r>
            <a:r>
              <a:rPr lang="zh-TW" altLang="en-US" sz="1800" b="1" u="sng" dirty="0" smtClean="0">
                <a:solidFill>
                  <a:srgbClr val="0000FF"/>
                </a:solidFill>
                <a:latin typeface="標楷體" pitchFamily="65" charset="-120"/>
                <a:ea typeface="標楷體" pitchFamily="65" charset="-120"/>
                <a:cs typeface="+mn-cs"/>
              </a:rPr>
              <a:t>蔡明憲</a:t>
            </a:r>
            <a:r>
              <a:rPr lang="zh-TW" altLang="en-US" sz="1800" b="1" dirty="0" smtClean="0">
                <a:solidFill>
                  <a:srgbClr val="0000FF"/>
                </a:solidFill>
                <a:latin typeface="標楷體" pitchFamily="65" charset="-120"/>
                <a:ea typeface="標楷體" pitchFamily="65" charset="-120"/>
                <a:cs typeface="+mn-cs"/>
              </a:rPr>
              <a:t>先生獨資之事業體，旗下分為二個體系，</a:t>
            </a:r>
            <a:endParaRPr lang="en-US" altLang="zh-TW" sz="1600" b="1" dirty="0" smtClean="0">
              <a:solidFill>
                <a:srgbClr val="0000FF"/>
              </a:solidFill>
              <a:latin typeface="標楷體" pitchFamily="65" charset="-120"/>
              <a:ea typeface="標楷體" pitchFamily="65" charset="-120"/>
              <a:cs typeface="+mn-cs"/>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00FF"/>
              </a:solidFill>
              <a:latin typeface="標楷體" pitchFamily="65" charset="-120"/>
              <a:ea typeface="標楷體" pitchFamily="65" charset="-120"/>
              <a:cs typeface="+mn-cs"/>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0000FF"/>
                </a:solidFill>
                <a:latin typeface="標楷體" pitchFamily="65" charset="-120"/>
                <a:ea typeface="標楷體" pitchFamily="65" charset="-120"/>
                <a:cs typeface="+mn-cs"/>
              </a:rPr>
              <a:t>為玖昱科技與長谷川精密科技命名，先後</a:t>
            </a:r>
            <a:r>
              <a:rPr lang="zh-TW" altLang="en-US" sz="1600" b="1" dirty="0" smtClean="0">
                <a:solidFill>
                  <a:srgbClr val="CC3300"/>
                </a:solidFill>
                <a:latin typeface="Times New Roman" pitchFamily="18" charset="0"/>
                <a:ea typeface="標楷體" pitchFamily="65" charset="-120"/>
                <a:cs typeface="Times New Roman" pitchFamily="18" charset="0"/>
              </a:rPr>
              <a:t>於</a:t>
            </a:r>
            <a:r>
              <a:rPr lang="en-US" altLang="zh-CN" sz="1600" b="1" dirty="0" smtClean="0">
                <a:solidFill>
                  <a:srgbClr val="CC3300"/>
                </a:solidFill>
                <a:latin typeface="Times New Roman" pitchFamily="18" charset="0"/>
                <a:ea typeface="標楷體" pitchFamily="65" charset="-120"/>
                <a:cs typeface="Times New Roman" pitchFamily="18" charset="0"/>
              </a:rPr>
              <a:t>199</a:t>
            </a:r>
            <a:r>
              <a:rPr lang="en-US" altLang="zh-TW" sz="1600" b="1" dirty="0" smtClean="0">
                <a:solidFill>
                  <a:srgbClr val="CC3300"/>
                </a:solidFill>
                <a:latin typeface="Times New Roman" pitchFamily="18" charset="0"/>
                <a:ea typeface="標楷體" pitchFamily="65" charset="-120"/>
                <a:cs typeface="Times New Roman" pitchFamily="18" charset="0"/>
              </a:rPr>
              <a:t>3</a:t>
            </a:r>
            <a:r>
              <a:rPr lang="zh-TW" altLang="en-US" sz="1600" b="1" dirty="0" smtClean="0">
                <a:solidFill>
                  <a:srgbClr val="CC3300"/>
                </a:solidFill>
                <a:latin typeface="Times New Roman" pitchFamily="18" charset="0"/>
                <a:ea typeface="標楷體" pitchFamily="65" charset="-120"/>
                <a:cs typeface="Times New Roman" pitchFamily="18" charset="0"/>
              </a:rPr>
              <a:t>年成立玖昱科技有限公司及</a:t>
            </a:r>
            <a:r>
              <a:rPr lang="en-US" altLang="zh-TW" sz="1600" b="1" dirty="0" smtClean="0">
                <a:solidFill>
                  <a:srgbClr val="CC3300"/>
                </a:solidFill>
                <a:latin typeface="Times New Roman" pitchFamily="18" charset="0"/>
                <a:ea typeface="標楷體" pitchFamily="65" charset="-120"/>
                <a:cs typeface="Times New Roman" pitchFamily="18" charset="0"/>
              </a:rPr>
              <a:t>1997</a:t>
            </a:r>
            <a:r>
              <a:rPr lang="zh-TW" altLang="en-US" sz="1600" b="1" dirty="0" smtClean="0">
                <a:solidFill>
                  <a:srgbClr val="CC3300"/>
                </a:solidFill>
                <a:latin typeface="Times New Roman" pitchFamily="18" charset="0"/>
                <a:ea typeface="標楷體" pitchFamily="65" charset="-120"/>
                <a:cs typeface="Times New Roman" pitchFamily="18" charset="0"/>
              </a:rPr>
              <a:t>年成立長</a:t>
            </a: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CC3300"/>
                </a:solidFill>
                <a:latin typeface="Times New Roman" pitchFamily="18" charset="0"/>
                <a:ea typeface="標楷體" pitchFamily="65" charset="-120"/>
                <a:cs typeface="Times New Roman" pitchFamily="18" charset="0"/>
              </a:rPr>
              <a:t>谷川精密科技股份有限公司，公司初期主要生產</a:t>
            </a:r>
            <a:r>
              <a:rPr lang="en-US" altLang="zh-CN" sz="1600" b="1" dirty="0" smtClean="0">
                <a:solidFill>
                  <a:srgbClr val="CC3300"/>
                </a:solidFill>
                <a:latin typeface="Times New Roman" pitchFamily="18" charset="0"/>
                <a:ea typeface="標楷體" pitchFamily="65" charset="-120"/>
                <a:cs typeface="Times New Roman" pitchFamily="18" charset="0"/>
              </a:rPr>
              <a:t>EMI</a:t>
            </a:r>
            <a:r>
              <a:rPr lang="zh-TW" altLang="en-US" sz="1600" b="1" dirty="0" smtClean="0">
                <a:solidFill>
                  <a:srgbClr val="CC3300"/>
                </a:solidFill>
                <a:latin typeface="Times New Roman" pitchFamily="18" charset="0"/>
                <a:ea typeface="標楷體" pitchFamily="65" charset="-120"/>
                <a:cs typeface="Times New Roman" pitchFamily="18" charset="0"/>
              </a:rPr>
              <a:t>導電銅彈片</a:t>
            </a:r>
            <a:r>
              <a:rPr lang="zh-TW" altLang="en-US" sz="1600" b="1" dirty="0">
                <a:solidFill>
                  <a:srgbClr val="CC3300"/>
                </a:solidFill>
                <a:latin typeface="Times New Roman" pitchFamily="18" charset="0"/>
                <a:ea typeface="標楷體" pitchFamily="65" charset="-120"/>
                <a:cs typeface="Times New Roman" pitchFamily="18" charset="0"/>
              </a:rPr>
              <a:t>、</a:t>
            </a:r>
            <a:r>
              <a:rPr lang="zh-TW" altLang="en-US" sz="1600" b="1" dirty="0" smtClean="0">
                <a:solidFill>
                  <a:srgbClr val="CC3300"/>
                </a:solidFill>
                <a:latin typeface="Times New Roman" pitchFamily="18" charset="0"/>
                <a:ea typeface="標楷體" pitchFamily="65" charset="-120"/>
                <a:cs typeface="Times New Roman" pitchFamily="18" charset="0"/>
              </a:rPr>
              <a:t>不</a:t>
            </a:r>
            <a:r>
              <a:rPr lang="zh-TW" altLang="en-US" sz="1600" b="1" dirty="0">
                <a:solidFill>
                  <a:srgbClr val="CC3300"/>
                </a:solidFill>
                <a:latin typeface="Times New Roman" pitchFamily="18" charset="0"/>
                <a:ea typeface="標楷體" pitchFamily="65" charset="-120"/>
                <a:cs typeface="Times New Roman" pitchFamily="18" charset="0"/>
              </a:rPr>
              <a:t>銹鋼彈片、</a:t>
            </a:r>
            <a:r>
              <a:rPr lang="en-US" altLang="zh-CN" sz="1600" b="1" dirty="0">
                <a:solidFill>
                  <a:srgbClr val="CC3300"/>
                </a:solidFill>
                <a:latin typeface="Times New Roman" pitchFamily="18" charset="0"/>
                <a:ea typeface="標楷體" pitchFamily="65" charset="-120"/>
                <a:cs typeface="Times New Roman" pitchFamily="18" charset="0"/>
              </a:rPr>
              <a:t>EMI</a:t>
            </a:r>
            <a:r>
              <a:rPr lang="zh-TW" altLang="en-US" sz="1600" b="1" dirty="0" smtClean="0">
                <a:solidFill>
                  <a:srgbClr val="CC3300"/>
                </a:solidFill>
                <a:latin typeface="Times New Roman" pitchFamily="18" charset="0"/>
                <a:ea typeface="標楷體" pitchFamily="65" charset="-120"/>
                <a:cs typeface="Times New Roman" pitchFamily="18" charset="0"/>
              </a:rPr>
              <a:t>導電</a:t>
            </a: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CC3300"/>
                </a:solidFill>
                <a:latin typeface="Times New Roman" pitchFamily="18" charset="0"/>
                <a:ea typeface="標楷體" pitchFamily="65" charset="-120"/>
                <a:cs typeface="Times New Roman" pitchFamily="18" charset="0"/>
              </a:rPr>
              <a:t>鈹</a:t>
            </a:r>
            <a:r>
              <a:rPr lang="zh-TW" altLang="en-US" sz="1600" b="1" dirty="0">
                <a:solidFill>
                  <a:srgbClr val="CC3300"/>
                </a:solidFill>
                <a:latin typeface="Times New Roman" pitchFamily="18" charset="0"/>
                <a:ea typeface="標楷體" pitchFamily="65" charset="-120"/>
                <a:cs typeface="Times New Roman" pitchFamily="18" charset="0"/>
              </a:rPr>
              <a:t>銅</a:t>
            </a:r>
            <a:r>
              <a:rPr lang="zh-TW" altLang="en-US" sz="1600" b="1" dirty="0" smtClean="0">
                <a:solidFill>
                  <a:srgbClr val="CC3300"/>
                </a:solidFill>
                <a:latin typeface="Times New Roman" pitchFamily="18" charset="0"/>
                <a:ea typeface="標楷體" pitchFamily="65" charset="-120"/>
                <a:cs typeface="Times New Roman" pitchFamily="18" charset="0"/>
              </a:rPr>
              <a:t>彈片、導電</a:t>
            </a:r>
            <a:r>
              <a:rPr lang="zh-TW" altLang="en-US" sz="1600" b="1" dirty="0" smtClean="0">
                <a:solidFill>
                  <a:srgbClr val="CC3300"/>
                </a:solidFill>
                <a:latin typeface="標楷體" pitchFamily="65" charset="-120"/>
                <a:ea typeface="標楷體" pitchFamily="65" charset="-120"/>
                <a:cs typeface="Times New Roman" pitchFamily="18" charset="0"/>
              </a:rPr>
              <a:t>泡棉為主，</a:t>
            </a:r>
            <a:r>
              <a:rPr lang="zh-TW" altLang="en-US" sz="1600" b="1" dirty="0" smtClean="0">
                <a:solidFill>
                  <a:srgbClr val="CC3300"/>
                </a:solidFill>
                <a:latin typeface="Times New Roman" pitchFamily="18" charset="0"/>
                <a:ea typeface="標楷體" pitchFamily="65" charset="-120"/>
                <a:cs typeface="Times New Roman" pitchFamily="18" charset="0"/>
              </a:rPr>
              <a:t>後陸續加入以五金</a:t>
            </a:r>
            <a:r>
              <a:rPr lang="zh-TW" altLang="en-US" sz="1600" b="1" dirty="0">
                <a:solidFill>
                  <a:srgbClr val="CC3300"/>
                </a:solidFill>
                <a:latin typeface="Times New Roman" pitchFamily="18" charset="0"/>
                <a:ea typeface="標楷體" pitchFamily="65" charset="-120"/>
                <a:cs typeface="Times New Roman" pitchFamily="18" charset="0"/>
              </a:rPr>
              <a:t>沖壓</a:t>
            </a:r>
            <a:r>
              <a:rPr lang="zh-TW" altLang="en-US" sz="1600" b="1" dirty="0" smtClean="0">
                <a:solidFill>
                  <a:srgbClr val="CC3300"/>
                </a:solidFill>
                <a:latin typeface="Times New Roman" pitchFamily="18" charset="0"/>
                <a:ea typeface="標楷體" pitchFamily="65" charset="-120"/>
                <a:cs typeface="Times New Roman" pitchFamily="18" charset="0"/>
              </a:rPr>
              <a:t>製品</a:t>
            </a:r>
            <a:r>
              <a:rPr lang="zh-TW" altLang="en-US" sz="1600" b="1" dirty="0" smtClean="0">
                <a:solidFill>
                  <a:srgbClr val="CC3300"/>
                </a:solidFill>
                <a:latin typeface="標楷體" pitchFamily="65" charset="-120"/>
                <a:ea typeface="標楷體" pitchFamily="65" charset="-120"/>
                <a:cs typeface="Times New Roman" pitchFamily="18" charset="0"/>
              </a:rPr>
              <a:t>、屏蔽系列</a:t>
            </a:r>
            <a:r>
              <a:rPr lang="zh-TW" altLang="en-US" sz="1600" b="1" dirty="0" smtClean="0">
                <a:solidFill>
                  <a:srgbClr val="CC3300"/>
                </a:solidFill>
                <a:latin typeface="Times New Roman" pitchFamily="18" charset="0"/>
                <a:ea typeface="標楷體" pitchFamily="65" charset="-120"/>
                <a:cs typeface="Times New Roman" pitchFamily="18" charset="0"/>
              </a:rPr>
              <a:t>等為主力生產。並積極</a:t>
            </a: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CC33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CC3300"/>
                </a:solidFill>
                <a:latin typeface="Times New Roman" pitchFamily="18" charset="0"/>
                <a:ea typeface="標楷體" pitchFamily="65" charset="-120"/>
                <a:cs typeface="Times New Roman" pitchFamily="18" charset="0"/>
              </a:rPr>
              <a:t>於</a:t>
            </a:r>
            <a:r>
              <a:rPr lang="en-US" altLang="zh-TW" sz="1600" b="1" dirty="0" smtClean="0">
                <a:solidFill>
                  <a:srgbClr val="CC3300"/>
                </a:solidFill>
                <a:latin typeface="Times New Roman" pitchFamily="18" charset="0"/>
                <a:ea typeface="標楷體" pitchFamily="65" charset="-120"/>
                <a:cs typeface="Times New Roman" pitchFamily="18" charset="0"/>
              </a:rPr>
              <a:t>2021</a:t>
            </a:r>
            <a:r>
              <a:rPr lang="zh-TW" altLang="en-US" sz="1600" b="1" dirty="0" smtClean="0">
                <a:solidFill>
                  <a:srgbClr val="CC3300"/>
                </a:solidFill>
                <a:latin typeface="Times New Roman" pitchFamily="18" charset="0"/>
                <a:ea typeface="標楷體" pitchFamily="65" charset="-120"/>
                <a:cs typeface="Times New Roman" pitchFamily="18" charset="0"/>
              </a:rPr>
              <a:t>年取得 </a:t>
            </a:r>
            <a:r>
              <a:rPr lang="en-US" altLang="zh-TW" sz="1600" b="1" dirty="0" smtClean="0">
                <a:solidFill>
                  <a:srgbClr val="CC3300"/>
                </a:solidFill>
                <a:latin typeface="Times New Roman" pitchFamily="18" charset="0"/>
                <a:ea typeface="標楷體" pitchFamily="65" charset="-120"/>
                <a:cs typeface="Times New Roman" pitchFamily="18" charset="0"/>
              </a:rPr>
              <a:t>IATF</a:t>
            </a:r>
            <a:r>
              <a:rPr lang="zh-TW" altLang="en-US" sz="1600" b="1" dirty="0" smtClean="0">
                <a:solidFill>
                  <a:srgbClr val="CC3300"/>
                </a:solidFill>
                <a:latin typeface="Times New Roman" pitchFamily="18" charset="0"/>
                <a:ea typeface="標楷體" pitchFamily="65" charset="-120"/>
                <a:cs typeface="Times New Roman" pitchFamily="18" charset="0"/>
              </a:rPr>
              <a:t> </a:t>
            </a:r>
            <a:r>
              <a:rPr lang="en-US" altLang="zh-TW" sz="1600" b="1" dirty="0" smtClean="0">
                <a:solidFill>
                  <a:srgbClr val="CC3300"/>
                </a:solidFill>
                <a:latin typeface="Times New Roman" pitchFamily="18" charset="0"/>
                <a:ea typeface="標楷體" pitchFamily="65" charset="-120"/>
                <a:cs typeface="Times New Roman" pitchFamily="18" charset="0"/>
              </a:rPr>
              <a:t>16949 </a:t>
            </a:r>
            <a:r>
              <a:rPr lang="zh-TW" altLang="en-US" sz="1600" b="1" dirty="0" smtClean="0">
                <a:solidFill>
                  <a:srgbClr val="CC3300"/>
                </a:solidFill>
                <a:latin typeface="Times New Roman" pitchFamily="18" charset="0"/>
                <a:ea typeface="標楷體" pitchFamily="65" charset="-120"/>
                <a:cs typeface="Times New Roman" pitchFamily="18" charset="0"/>
              </a:rPr>
              <a:t>認證。</a:t>
            </a:r>
            <a:r>
              <a:rPr lang="zh-TW" altLang="en-US" sz="1600" b="1" dirty="0" smtClean="0">
                <a:solidFill>
                  <a:srgbClr val="0000FF"/>
                </a:solidFill>
                <a:latin typeface="Times New Roman" pitchFamily="18" charset="0"/>
                <a:ea typeface="標楷體" pitchFamily="65" charset="-120"/>
                <a:cs typeface="Times New Roman" pitchFamily="18" charset="0"/>
              </a:rPr>
              <a:t>於此同時陸續成立分公司：</a:t>
            </a:r>
            <a:r>
              <a:rPr lang="en-US" altLang="zh-TW" sz="1600" b="1" dirty="0" smtClean="0">
                <a:solidFill>
                  <a:srgbClr val="CC3300"/>
                </a:solidFill>
                <a:latin typeface="Times New Roman" pitchFamily="18" charset="0"/>
                <a:ea typeface="標楷體" pitchFamily="65" charset="-120"/>
                <a:cs typeface="Times New Roman" pitchFamily="18" charset="0"/>
              </a:rPr>
              <a:t>2000</a:t>
            </a:r>
            <a:r>
              <a:rPr lang="zh-TW" altLang="en-US" sz="1600" b="1" dirty="0" smtClean="0">
                <a:solidFill>
                  <a:srgbClr val="CC3300"/>
                </a:solidFill>
                <a:latin typeface="Times New Roman" pitchFamily="18" charset="0"/>
                <a:ea typeface="標楷體" pitchFamily="65" charset="-120"/>
                <a:cs typeface="Times New Roman" pitchFamily="18" charset="0"/>
              </a:rPr>
              <a:t>年</a:t>
            </a:r>
            <a:r>
              <a:rPr lang="zh-TW" altLang="en-US" sz="1600" b="1" dirty="0" smtClean="0">
                <a:solidFill>
                  <a:srgbClr val="0000FF"/>
                </a:solidFill>
                <a:latin typeface="Times New Roman" pitchFamily="18" charset="0"/>
                <a:ea typeface="標楷體" pitchFamily="65" charset="-120"/>
                <a:cs typeface="Times New Roman" pitchFamily="18" charset="0"/>
              </a:rPr>
              <a:t>成立長谷川金屬配件 </a:t>
            </a:r>
            <a:endParaRPr lang="en-US" altLang="zh-TW" sz="1600" b="1" dirty="0" smtClean="0">
              <a:solidFill>
                <a:srgbClr val="0000FF"/>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00FF"/>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en-US" altLang="zh-TW" sz="1600" b="1" dirty="0" smtClean="0">
                <a:solidFill>
                  <a:srgbClr val="0000FF"/>
                </a:solidFill>
                <a:latin typeface="新細明體"/>
                <a:ea typeface="新細明體"/>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深圳</a:t>
            </a:r>
            <a:r>
              <a:rPr lang="en-US" altLang="zh-TW" sz="1600" b="1" dirty="0" smtClean="0">
                <a:solidFill>
                  <a:srgbClr val="0000FF"/>
                </a:solidFill>
                <a:latin typeface="新細明體"/>
                <a:ea typeface="新細明體"/>
                <a:cs typeface="Times New Roman" pitchFamily="18" charset="0"/>
              </a:rPr>
              <a:t>)</a:t>
            </a:r>
            <a:r>
              <a:rPr lang="zh-TW" altLang="en-US" sz="1600" b="1" dirty="0" smtClean="0">
                <a:solidFill>
                  <a:srgbClr val="0000FF"/>
                </a:solidFill>
                <a:latin typeface="新細明體"/>
                <a:ea typeface="新細明體"/>
                <a:cs typeface="Times New Roman" pitchFamily="18" charset="0"/>
              </a:rPr>
              <a:t> </a:t>
            </a:r>
            <a:r>
              <a:rPr lang="zh-TW" altLang="en-US" sz="1600" b="1" dirty="0" smtClean="0">
                <a:solidFill>
                  <a:srgbClr val="0000FF"/>
                </a:solidFill>
                <a:latin typeface="Times New Roman" pitchFamily="18" charset="0"/>
                <a:ea typeface="標楷體" pitchFamily="65" charset="-120"/>
                <a:cs typeface="Times New Roman" pitchFamily="18" charset="0"/>
              </a:rPr>
              <a:t>有限公司、</a:t>
            </a:r>
            <a:r>
              <a:rPr lang="en-US" altLang="zh-TW" sz="1600" b="1" dirty="0" smtClean="0">
                <a:solidFill>
                  <a:srgbClr val="CC3300"/>
                </a:solidFill>
                <a:latin typeface="Times New Roman" pitchFamily="18" charset="0"/>
                <a:ea typeface="標楷體" pitchFamily="65" charset="-120"/>
                <a:cs typeface="Times New Roman" pitchFamily="18" charset="0"/>
              </a:rPr>
              <a:t>2003</a:t>
            </a:r>
            <a:r>
              <a:rPr lang="zh-TW" altLang="en-US" sz="1600" b="1" dirty="0" smtClean="0">
                <a:solidFill>
                  <a:srgbClr val="CC3300"/>
                </a:solidFill>
                <a:latin typeface="Times New Roman" pitchFamily="18" charset="0"/>
                <a:ea typeface="標楷體" pitchFamily="65" charset="-120"/>
                <a:cs typeface="Times New Roman" pitchFamily="18" charset="0"/>
              </a:rPr>
              <a:t>年</a:t>
            </a:r>
            <a:r>
              <a:rPr lang="zh-TW" altLang="en-US" sz="1600" b="1" dirty="0" smtClean="0">
                <a:solidFill>
                  <a:srgbClr val="0000FF"/>
                </a:solidFill>
                <a:latin typeface="Times New Roman" pitchFamily="18" charset="0"/>
                <a:ea typeface="標楷體" pitchFamily="65" charset="-120"/>
                <a:cs typeface="Times New Roman" pitchFamily="18" charset="0"/>
              </a:rPr>
              <a:t>成立長昱電子 </a:t>
            </a:r>
            <a:r>
              <a:rPr lang="en-US" altLang="zh-TW" sz="1600" b="1" dirty="0" smtClean="0">
                <a:solidFill>
                  <a:srgbClr val="0000FF"/>
                </a:solidFill>
                <a:latin typeface="新細明體"/>
                <a:ea typeface="新細明體"/>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深圳</a:t>
            </a:r>
            <a:r>
              <a:rPr lang="en-US" altLang="zh-TW" sz="1600" b="1" dirty="0" smtClean="0">
                <a:solidFill>
                  <a:srgbClr val="0000FF"/>
                </a:solidFill>
                <a:latin typeface="新細明體"/>
                <a:ea typeface="新細明體"/>
                <a:cs typeface="Times New Roman" pitchFamily="18" charset="0"/>
              </a:rPr>
              <a:t>)</a:t>
            </a:r>
            <a:r>
              <a:rPr lang="zh-TW" altLang="en-US" sz="1600" b="1" dirty="0" smtClean="0">
                <a:solidFill>
                  <a:srgbClr val="0000FF"/>
                </a:solidFill>
                <a:latin typeface="新細明體"/>
                <a:ea typeface="新細明體"/>
                <a:cs typeface="Times New Roman" pitchFamily="18" charset="0"/>
              </a:rPr>
              <a:t> </a:t>
            </a:r>
            <a:r>
              <a:rPr lang="zh-TW" altLang="en-US" sz="1600" b="1" dirty="0" smtClean="0">
                <a:solidFill>
                  <a:srgbClr val="0000FF"/>
                </a:solidFill>
                <a:latin typeface="Times New Roman" pitchFamily="18" charset="0"/>
                <a:ea typeface="標楷體" pitchFamily="65" charset="-120"/>
                <a:cs typeface="Times New Roman" pitchFamily="18" charset="0"/>
              </a:rPr>
              <a:t>有限公司、</a:t>
            </a:r>
            <a:r>
              <a:rPr lang="en-US" altLang="zh-TW" sz="1600" b="1" dirty="0" smtClean="0">
                <a:solidFill>
                  <a:srgbClr val="CC3300"/>
                </a:solidFill>
                <a:latin typeface="Times New Roman" pitchFamily="18" charset="0"/>
                <a:ea typeface="標楷體" pitchFamily="65" charset="-120"/>
                <a:cs typeface="Times New Roman" pitchFamily="18" charset="0"/>
              </a:rPr>
              <a:t>2005</a:t>
            </a:r>
            <a:r>
              <a:rPr lang="zh-TW" altLang="en-US" sz="1600" b="1" dirty="0" smtClean="0">
                <a:solidFill>
                  <a:srgbClr val="CC3300"/>
                </a:solidFill>
                <a:latin typeface="Times New Roman" pitchFamily="18" charset="0"/>
                <a:ea typeface="標楷體" pitchFamily="65" charset="-120"/>
                <a:cs typeface="Times New Roman" pitchFamily="18" charset="0"/>
              </a:rPr>
              <a:t>年</a:t>
            </a:r>
            <a:r>
              <a:rPr lang="zh-TW" altLang="en-US" sz="1600" b="1" dirty="0" smtClean="0">
                <a:solidFill>
                  <a:srgbClr val="0000FF"/>
                </a:solidFill>
                <a:latin typeface="Times New Roman" pitchFamily="18" charset="0"/>
                <a:ea typeface="標楷體" pitchFamily="65" charset="-120"/>
                <a:cs typeface="Times New Roman" pitchFamily="18" charset="0"/>
              </a:rPr>
              <a:t>成立江蘇長谷川 </a:t>
            </a:r>
            <a:r>
              <a:rPr lang="en-US" altLang="zh-TW" sz="1600" b="1" dirty="0" smtClean="0">
                <a:solidFill>
                  <a:srgbClr val="0000FF"/>
                </a:solidFill>
                <a:latin typeface="Times New Roman" pitchFamily="18" charset="0"/>
                <a:ea typeface="標楷體" pitchFamily="65" charset="-120"/>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昆山</a:t>
            </a:r>
            <a:r>
              <a:rPr lang="en-US" altLang="zh-TW" sz="1600" b="1" dirty="0" smtClean="0">
                <a:solidFill>
                  <a:srgbClr val="0000FF"/>
                </a:solidFill>
                <a:latin typeface="Times New Roman" pitchFamily="18" charset="0"/>
                <a:ea typeface="標楷體" pitchFamily="65" charset="-120"/>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 電</a:t>
            </a:r>
            <a:endParaRPr lang="en-US" altLang="zh-TW" sz="1600" b="1" dirty="0" smtClean="0">
              <a:solidFill>
                <a:srgbClr val="0000FF"/>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00FF"/>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0000FF"/>
                </a:solidFill>
                <a:latin typeface="Times New Roman" pitchFamily="18" charset="0"/>
                <a:ea typeface="標楷體" pitchFamily="65" charset="-120"/>
                <a:cs typeface="Times New Roman" pitchFamily="18" charset="0"/>
              </a:rPr>
              <a:t>子有限公司等。藉以提供客戶更有效率之服務。</a:t>
            </a:r>
            <a:r>
              <a:rPr lang="zh-TW" altLang="en-US" sz="1600" b="1" dirty="0" smtClean="0">
                <a:solidFill>
                  <a:srgbClr val="CC3300"/>
                </a:solidFill>
                <a:latin typeface="Times New Roman" pitchFamily="18" charset="0"/>
                <a:ea typeface="標楷體" pitchFamily="65" charset="-120"/>
                <a:cs typeface="Times New Roman" pitchFamily="18" charset="0"/>
              </a:rPr>
              <a:t> </a:t>
            </a:r>
            <a:r>
              <a:rPr lang="zh-TW" altLang="en-US" sz="1600" b="1" dirty="0" smtClean="0">
                <a:solidFill>
                  <a:srgbClr val="0000FF"/>
                </a:solidFill>
                <a:latin typeface="Times New Roman" pitchFamily="18" charset="0"/>
                <a:ea typeface="標楷體" pitchFamily="65" charset="-120"/>
                <a:cs typeface="Times New Roman" pitchFamily="18" charset="0"/>
              </a:rPr>
              <a:t>玖昱科技有限公司</a:t>
            </a:r>
            <a:r>
              <a:rPr lang="en-US" altLang="zh-TW" sz="1600" b="1" dirty="0" smtClean="0">
                <a:solidFill>
                  <a:srgbClr val="0000FF"/>
                </a:solidFill>
                <a:latin typeface="Times New Roman" pitchFamily="18" charset="0"/>
                <a:ea typeface="標楷體" pitchFamily="65" charset="-120"/>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工廠</a:t>
            </a:r>
            <a:r>
              <a:rPr lang="en-US" altLang="zh-TW" sz="1600" b="1" dirty="0" smtClean="0">
                <a:solidFill>
                  <a:srgbClr val="0000FF"/>
                </a:solidFill>
                <a:latin typeface="Times New Roman" pitchFamily="18" charset="0"/>
                <a:ea typeface="標楷體" pitchFamily="65" charset="-120"/>
                <a:cs typeface="Times New Roman" pitchFamily="18" charset="0"/>
              </a:rPr>
              <a:t>)</a:t>
            </a:r>
            <a:r>
              <a:rPr lang="zh-TW" altLang="en-US" sz="1600" b="1" dirty="0" smtClean="0">
                <a:solidFill>
                  <a:srgbClr val="0000FF"/>
                </a:solidFill>
                <a:latin typeface="Times New Roman" pitchFamily="18" charset="0"/>
                <a:ea typeface="標楷體" pitchFamily="65" charset="-120"/>
                <a:cs typeface="Times New Roman" pitchFamily="18" charset="0"/>
              </a:rPr>
              <a:t> </a:t>
            </a:r>
            <a:r>
              <a:rPr lang="zh-TW" altLang="en-US" sz="1600" b="1" dirty="0" smtClean="0">
                <a:solidFill>
                  <a:srgbClr val="006600"/>
                </a:solidFill>
                <a:latin typeface="Times New Roman" pitchFamily="18" charset="0"/>
                <a:ea typeface="標楷體" pitchFamily="65" charset="-120"/>
                <a:cs typeface="Times New Roman" pitchFamily="18" charset="0"/>
              </a:rPr>
              <a:t>於</a:t>
            </a:r>
            <a:r>
              <a:rPr lang="en-US" altLang="zh-CN" sz="1600" b="1" dirty="0" smtClean="0">
                <a:solidFill>
                  <a:srgbClr val="006600"/>
                </a:solidFill>
                <a:latin typeface="Times New Roman" pitchFamily="18" charset="0"/>
                <a:ea typeface="標楷體" pitchFamily="65" charset="-120"/>
                <a:cs typeface="Times New Roman" pitchFamily="18" charset="0"/>
              </a:rPr>
              <a:t>20</a:t>
            </a:r>
            <a:r>
              <a:rPr lang="en-US" altLang="zh-TW" sz="1600" b="1" dirty="0" smtClean="0">
                <a:solidFill>
                  <a:srgbClr val="006600"/>
                </a:solidFill>
                <a:latin typeface="Times New Roman" pitchFamily="18" charset="0"/>
                <a:ea typeface="標楷體" pitchFamily="65" charset="-120"/>
                <a:cs typeface="Times New Roman" pitchFamily="18" charset="0"/>
              </a:rPr>
              <a:t>16</a:t>
            </a:r>
            <a:r>
              <a:rPr lang="zh-TW" altLang="en-US" sz="1600" b="1" dirty="0" smtClean="0">
                <a:solidFill>
                  <a:srgbClr val="006600"/>
                </a:solidFill>
                <a:latin typeface="Times New Roman" pitchFamily="18" charset="0"/>
                <a:ea typeface="標楷體" pitchFamily="65" charset="-120"/>
                <a:cs typeface="Times New Roman" pitchFamily="18" charset="0"/>
              </a:rPr>
              <a:t>年由桃園</a:t>
            </a: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zh-TW" altLang="en-US" sz="1600" b="1" dirty="0" smtClean="0">
                <a:solidFill>
                  <a:srgbClr val="006600"/>
                </a:solidFill>
                <a:latin typeface="Times New Roman" pitchFamily="18" charset="0"/>
                <a:ea typeface="標楷體" pitchFamily="65" charset="-120"/>
                <a:cs typeface="Times New Roman" pitchFamily="18" charset="0"/>
              </a:rPr>
              <a:t>搬遷至雲林，希冀以擴大廠區增添設備能為客戶提供更完臻之產品。故相繼於</a:t>
            </a:r>
            <a:r>
              <a:rPr lang="en-US" altLang="zh-TW" sz="1600" b="1" dirty="0" smtClean="0">
                <a:solidFill>
                  <a:srgbClr val="006600"/>
                </a:solidFill>
                <a:latin typeface="Times New Roman" pitchFamily="18" charset="0"/>
                <a:ea typeface="標楷體" pitchFamily="65" charset="-120"/>
                <a:cs typeface="Times New Roman" pitchFamily="18" charset="0"/>
              </a:rPr>
              <a:t>2017</a:t>
            </a:r>
            <a:r>
              <a:rPr lang="zh-TW" altLang="en-US" sz="1600" b="1" dirty="0" smtClean="0">
                <a:solidFill>
                  <a:srgbClr val="006600"/>
                </a:solidFill>
                <a:latin typeface="Times New Roman" pitchFamily="18" charset="0"/>
                <a:ea typeface="標楷體" pitchFamily="65" charset="-120"/>
                <a:cs typeface="Times New Roman" pitchFamily="18" charset="0"/>
              </a:rPr>
              <a:t>年取得</a:t>
            </a: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r>
              <a:rPr lang="en-US" altLang="zh-TW" sz="1600" b="1" dirty="0" smtClean="0">
                <a:solidFill>
                  <a:srgbClr val="006600"/>
                </a:solidFill>
                <a:latin typeface="Times New Roman" pitchFamily="18" charset="0"/>
                <a:ea typeface="標楷體" pitchFamily="65" charset="-120"/>
                <a:cs typeface="Times New Roman" pitchFamily="18" charset="0"/>
              </a:rPr>
              <a:t>ISO14001:2015</a:t>
            </a:r>
            <a:r>
              <a:rPr lang="zh-TW" altLang="en-US" sz="1600" b="1" dirty="0" smtClean="0">
                <a:solidFill>
                  <a:srgbClr val="006600"/>
                </a:solidFill>
                <a:latin typeface="Times New Roman" pitchFamily="18" charset="0"/>
                <a:ea typeface="標楷體" pitchFamily="65" charset="-120"/>
                <a:cs typeface="Times New Roman" pitchFamily="18" charset="0"/>
              </a:rPr>
              <a:t>年版及</a:t>
            </a:r>
            <a:r>
              <a:rPr lang="en-US" altLang="zh-TW" sz="1600" b="1" dirty="0" smtClean="0">
                <a:solidFill>
                  <a:srgbClr val="006600"/>
                </a:solidFill>
                <a:latin typeface="Times New Roman" pitchFamily="18" charset="0"/>
                <a:ea typeface="標楷體" pitchFamily="65" charset="-120"/>
                <a:cs typeface="Times New Roman" pitchFamily="18" charset="0"/>
              </a:rPr>
              <a:t>2021</a:t>
            </a:r>
            <a:r>
              <a:rPr lang="zh-TW" altLang="en-US" sz="1600" b="1" dirty="0" smtClean="0">
                <a:solidFill>
                  <a:srgbClr val="006600"/>
                </a:solidFill>
                <a:latin typeface="Times New Roman" pitchFamily="18" charset="0"/>
                <a:ea typeface="標楷體" pitchFamily="65" charset="-120"/>
                <a:cs typeface="Times New Roman" pitchFamily="18" charset="0"/>
              </a:rPr>
              <a:t>年取得</a:t>
            </a:r>
            <a:r>
              <a:rPr lang="en-US" altLang="zh-TW" sz="1600" b="1" dirty="0" smtClean="0">
                <a:solidFill>
                  <a:srgbClr val="006600"/>
                </a:solidFill>
                <a:latin typeface="Times New Roman" pitchFamily="18" charset="0"/>
                <a:ea typeface="標楷體" pitchFamily="65" charset="-120"/>
                <a:cs typeface="Times New Roman" pitchFamily="18" charset="0"/>
              </a:rPr>
              <a:t>IATF</a:t>
            </a:r>
            <a:r>
              <a:rPr lang="zh-TW" altLang="en-US" sz="1600" b="1" dirty="0" smtClean="0">
                <a:solidFill>
                  <a:srgbClr val="006600"/>
                </a:solidFill>
                <a:latin typeface="Times New Roman" pitchFamily="18" charset="0"/>
                <a:ea typeface="標楷體" pitchFamily="65" charset="-120"/>
                <a:cs typeface="Times New Roman" pitchFamily="18" charset="0"/>
              </a:rPr>
              <a:t> </a:t>
            </a:r>
            <a:r>
              <a:rPr lang="en-US" altLang="zh-TW" sz="1600" b="1" dirty="0" smtClean="0">
                <a:solidFill>
                  <a:srgbClr val="006600"/>
                </a:solidFill>
                <a:latin typeface="Times New Roman" pitchFamily="18" charset="0"/>
                <a:ea typeface="標楷體" pitchFamily="65" charset="-120"/>
                <a:cs typeface="Times New Roman" pitchFamily="18" charset="0"/>
              </a:rPr>
              <a:t>16949</a:t>
            </a:r>
            <a:r>
              <a:rPr lang="zh-TW" altLang="en-US" sz="1600" b="1" dirty="0" smtClean="0">
                <a:solidFill>
                  <a:srgbClr val="006600"/>
                </a:solidFill>
                <a:latin typeface="Times New Roman" pitchFamily="18" charset="0"/>
                <a:ea typeface="標楷體" pitchFamily="65" charset="-120"/>
                <a:cs typeface="Times New Roman" pitchFamily="18" charset="0"/>
              </a:rPr>
              <a:t>認證作業。</a:t>
            </a: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0"/>
              </a:spcBef>
              <a:spcAft>
                <a:spcPts val="0"/>
              </a:spcAft>
              <a:buClr>
                <a:schemeClr val="accent6">
                  <a:lumMod val="75000"/>
                </a:schemeClr>
              </a:buClr>
              <a:buNone/>
              <a:defRPr/>
            </a:pPr>
            <a:endParaRPr lang="en-US" altLang="zh-TW" sz="1600" b="1" dirty="0" smtClean="0">
              <a:solidFill>
                <a:srgbClr val="006600"/>
              </a:solidFill>
              <a:latin typeface="Times New Roman" pitchFamily="18" charset="0"/>
              <a:ea typeface="標楷體" pitchFamily="65" charset="-120"/>
              <a:cs typeface="Times New Roman" pitchFamily="18" charset="0"/>
            </a:endParaRPr>
          </a:p>
          <a:p>
            <a:pPr marL="45720" indent="0" eaLnBrk="1" fontAlgn="auto" hangingPunct="1">
              <a:lnSpc>
                <a:spcPts val="2400"/>
              </a:lnSpc>
              <a:spcBef>
                <a:spcPts val="600"/>
              </a:spcBef>
              <a:spcAft>
                <a:spcPts val="600"/>
              </a:spcAft>
              <a:buClr>
                <a:schemeClr val="accent6">
                  <a:lumMod val="75000"/>
                </a:schemeClr>
              </a:buClr>
              <a:buFont typeface="Georgia" pitchFamily="18" charset="0"/>
              <a:buNone/>
              <a:defRPr/>
            </a:pPr>
            <a:endParaRPr lang="zh-CN" altLang="en-US" sz="2000" b="1" dirty="0" smtClean="0">
              <a:solidFill>
                <a:srgbClr val="CC3300"/>
              </a:solidFill>
              <a:latin typeface="Times New Roman" pitchFamily="18" charset="0"/>
              <a:ea typeface="標楷體" pitchFamily="65" charset="-120"/>
              <a:cs typeface="Times New Roman" pitchFamily="18" charset="0"/>
            </a:endParaRPr>
          </a:p>
        </p:txBody>
      </p:sp>
      <p:sp>
        <p:nvSpPr>
          <p:cNvPr id="9220" name="投影片編號版面配置區 5"/>
          <p:cNvSpPr>
            <a:spLocks noGrp="1"/>
          </p:cNvSpPr>
          <p:nvPr>
            <p:ph type="sldNum" sz="quarter" idx="16"/>
          </p:nvPr>
        </p:nvSpPr>
        <p:spPr bwMode="auto">
          <a:xfrm>
            <a:off x="3786182" y="6492875"/>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3</a:t>
            </a:r>
          </a:p>
        </p:txBody>
      </p:sp>
      <p:sp>
        <p:nvSpPr>
          <p:cNvPr id="9221" name="Oval 4"/>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dirty="0">
                <a:solidFill>
                  <a:srgbClr val="0000FF"/>
                </a:solidFill>
              </a:rPr>
              <a:t>CGC</a:t>
            </a:r>
          </a:p>
        </p:txBody>
      </p:sp>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sz="quarter" idx="13"/>
          </p:nvPr>
        </p:nvSpPr>
        <p:spPr>
          <a:xfrm>
            <a:off x="468313" y="404813"/>
            <a:ext cx="8229600" cy="5762625"/>
          </a:xfrm>
        </p:spPr>
        <p:txBody>
          <a:bodyPr rtlCol="0">
            <a:normAutofit/>
          </a:bodyPr>
          <a:lstStyle/>
          <a:p>
            <a:pPr indent="-182880" eaLnBrk="1" fontAlgn="auto" hangingPunct="1">
              <a:lnSpc>
                <a:spcPct val="90000"/>
              </a:lnSpc>
              <a:spcBef>
                <a:spcPts val="0"/>
              </a:spcBef>
              <a:buClr>
                <a:schemeClr val="accent6">
                  <a:lumMod val="75000"/>
                </a:schemeClr>
              </a:buClr>
              <a:buFont typeface="Wingdings" pitchFamily="2" charset="2"/>
              <a:buNone/>
              <a:defRPr/>
            </a:pPr>
            <a:r>
              <a:rPr lang="en-US" altLang="zh-CN" sz="3600" b="1" dirty="0" smtClean="0">
                <a:solidFill>
                  <a:schemeClr val="tx1">
                    <a:lumMod val="75000"/>
                    <a:lumOff val="25000"/>
                  </a:schemeClr>
                </a:solidFill>
                <a:latin typeface="標楷體" pitchFamily="65" charset="-120"/>
                <a:ea typeface="標楷體" pitchFamily="65" charset="-120"/>
                <a:cs typeface="+mn-cs"/>
              </a:rPr>
              <a:t>          </a:t>
            </a:r>
            <a:r>
              <a:rPr lang="zh-CN" altLang="en-US" sz="4800" b="1" u="sng" dirty="0" smtClean="0">
                <a:solidFill>
                  <a:srgbClr val="0000FF"/>
                </a:solidFill>
                <a:latin typeface="標楷體" pitchFamily="65" charset="-120"/>
                <a:ea typeface="標楷體" pitchFamily="65" charset="-120"/>
                <a:cs typeface="+mn-cs"/>
              </a:rPr>
              <a:t>經 營 理 念</a:t>
            </a:r>
            <a:endParaRPr lang="en-US" altLang="zh-CN" sz="4800" b="1" u="sng" dirty="0" smtClean="0">
              <a:solidFill>
                <a:srgbClr val="0000FF"/>
              </a:solidFill>
              <a:latin typeface="標楷體" pitchFamily="65" charset="-120"/>
              <a:ea typeface="標楷體" pitchFamily="65" charset="-120"/>
              <a:cs typeface="+mn-cs"/>
            </a:endParaRPr>
          </a:p>
          <a:p>
            <a:pPr indent="-182880" eaLnBrk="1" fontAlgn="auto" hangingPunct="1">
              <a:lnSpc>
                <a:spcPts val="1200"/>
              </a:lnSpc>
              <a:spcBef>
                <a:spcPts val="0"/>
              </a:spcBef>
              <a:buClr>
                <a:schemeClr val="accent6">
                  <a:lumMod val="75000"/>
                </a:schemeClr>
              </a:buClr>
              <a:buFont typeface="Wingdings" pitchFamily="2" charset="2"/>
              <a:buNone/>
              <a:defRPr/>
            </a:pPr>
            <a:endParaRPr lang="zh-CN" altLang="en-US" sz="4800" b="1" u="sng" dirty="0" smtClean="0">
              <a:solidFill>
                <a:schemeClr val="bg2">
                  <a:lumMod val="25000"/>
                </a:schemeClr>
              </a:solidFill>
              <a:latin typeface="標楷體" pitchFamily="65" charset="-120"/>
              <a:ea typeface="標楷體" pitchFamily="65" charset="-120"/>
              <a:cs typeface="+mn-cs"/>
            </a:endParaRPr>
          </a:p>
          <a:p>
            <a:pPr indent="-182880" eaLnBrk="1" fontAlgn="auto" hangingPunct="1">
              <a:lnSpc>
                <a:spcPct val="90000"/>
              </a:lnSpc>
              <a:spcBef>
                <a:spcPts val="0"/>
              </a:spcBef>
              <a:buClr>
                <a:schemeClr val="accent6">
                  <a:lumMod val="75000"/>
                </a:schemeClr>
              </a:buClr>
              <a:buFont typeface="Wingdings" pitchFamily="2" charset="2"/>
              <a:buNone/>
              <a:defRPr/>
            </a:pPr>
            <a:r>
              <a:rPr lang="zh-TW" altLang="en-US" sz="2400" dirty="0" smtClean="0">
                <a:solidFill>
                  <a:schemeClr val="tx1">
                    <a:lumMod val="75000"/>
                    <a:lumOff val="25000"/>
                  </a:schemeClr>
                </a:solidFill>
                <a:latin typeface="標楷體" pitchFamily="65" charset="-120"/>
                <a:ea typeface="標楷體" pitchFamily="65" charset="-120"/>
                <a:cs typeface="+mn-cs"/>
              </a:rPr>
              <a:t>          </a:t>
            </a:r>
            <a:r>
              <a:rPr lang="zh-TW" altLang="en-US" sz="2400" b="1" dirty="0" smtClean="0">
                <a:solidFill>
                  <a:srgbClr val="C00000"/>
                </a:solidFill>
                <a:latin typeface="標楷體" pitchFamily="65" charset="-120"/>
                <a:ea typeface="標楷體" pitchFamily="65" charset="-120"/>
                <a:cs typeface="+mn-cs"/>
              </a:rPr>
              <a:t>誠信  熱忱  創新  紀律的企業文化</a:t>
            </a:r>
          </a:p>
          <a:p>
            <a:pPr indent="-182880" eaLnBrk="1" fontAlgn="auto" hangingPunct="1">
              <a:lnSpc>
                <a:spcPct val="90000"/>
              </a:lnSpc>
              <a:spcBef>
                <a:spcPts val="600"/>
              </a:spcBef>
              <a:spcAft>
                <a:spcPts val="600"/>
              </a:spcAft>
              <a:buClr>
                <a:schemeClr val="accent6">
                  <a:lumMod val="75000"/>
                </a:schemeClr>
              </a:buClr>
              <a:buFont typeface="Wingdings" pitchFamily="2" charset="2"/>
              <a:buNone/>
              <a:defRPr/>
            </a:pPr>
            <a:r>
              <a:rPr lang="zh-TW" altLang="en-US" sz="2400" b="1" dirty="0" smtClean="0">
                <a:solidFill>
                  <a:srgbClr val="C00000"/>
                </a:solidFill>
                <a:latin typeface="標楷體" pitchFamily="65" charset="-120"/>
                <a:ea typeface="標楷體" pitchFamily="65" charset="-120"/>
                <a:cs typeface="+mn-cs"/>
              </a:rPr>
              <a:t>          形象好  服務好  福利好  成長性高</a:t>
            </a:r>
          </a:p>
          <a:p>
            <a:pPr indent="-182880" eaLnBrk="1" fontAlgn="auto" hangingPunct="1">
              <a:lnSpc>
                <a:spcPct val="90000"/>
              </a:lnSpc>
              <a:spcBef>
                <a:spcPts val="600"/>
              </a:spcBef>
              <a:spcAft>
                <a:spcPts val="600"/>
              </a:spcAft>
              <a:buClr>
                <a:schemeClr val="accent6">
                  <a:lumMod val="75000"/>
                </a:schemeClr>
              </a:buClr>
              <a:buFont typeface="Wingdings" pitchFamily="2" charset="2"/>
              <a:buNone/>
              <a:defRPr/>
            </a:pPr>
            <a:r>
              <a:rPr lang="zh-TW" altLang="en-US" sz="2400" b="1" dirty="0" smtClean="0">
                <a:solidFill>
                  <a:srgbClr val="C00000"/>
                </a:solidFill>
                <a:latin typeface="標楷體" pitchFamily="65" charset="-120"/>
                <a:ea typeface="標楷體" pitchFamily="65" charset="-120"/>
                <a:cs typeface="+mn-cs"/>
              </a:rPr>
              <a:t>         以人為本 員工滿意 用心服務  客戶滿意</a:t>
            </a:r>
          </a:p>
          <a:p>
            <a:pPr indent="-182880" eaLnBrk="1" fontAlgn="auto" hangingPunct="1">
              <a:lnSpc>
                <a:spcPct val="90000"/>
              </a:lnSpc>
              <a:spcAft>
                <a:spcPts val="3600"/>
              </a:spcAft>
              <a:buClr>
                <a:schemeClr val="accent6">
                  <a:lumMod val="75000"/>
                </a:schemeClr>
              </a:buClr>
              <a:buFont typeface="Wingdings" pitchFamily="2" charset="2"/>
              <a:buNone/>
              <a:defRPr/>
            </a:pPr>
            <a:r>
              <a:rPr lang="zh-TW" altLang="en-US" sz="2400" b="1" dirty="0" smtClean="0">
                <a:solidFill>
                  <a:srgbClr val="C00000"/>
                </a:solidFill>
                <a:latin typeface="標楷體" pitchFamily="65" charset="-120"/>
                <a:ea typeface="標楷體" pitchFamily="65" charset="-120"/>
                <a:cs typeface="+mn-cs"/>
              </a:rPr>
              <a:t>        知識 經驗 利潤共用  精益求精  共創未來！</a:t>
            </a:r>
            <a:endParaRPr lang="en-US" altLang="zh-TW" sz="2400" b="1" dirty="0">
              <a:solidFill>
                <a:srgbClr val="C00000"/>
              </a:solidFill>
              <a:latin typeface="標楷體" pitchFamily="65" charset="-120"/>
              <a:ea typeface="標楷體" pitchFamily="65" charset="-120"/>
              <a:cs typeface="+mn-cs"/>
            </a:endParaRPr>
          </a:p>
          <a:p>
            <a:pPr indent="-182880" algn="ctr" eaLnBrk="1" fontAlgn="auto" hangingPunct="1">
              <a:lnSpc>
                <a:spcPct val="90000"/>
              </a:lnSpc>
              <a:buClr>
                <a:schemeClr val="accent6">
                  <a:lumMod val="75000"/>
                </a:schemeClr>
              </a:buClr>
              <a:buFont typeface="Wingdings" pitchFamily="2" charset="2"/>
              <a:buNone/>
              <a:defRPr/>
            </a:pPr>
            <a:r>
              <a:rPr lang="zh-TW" altLang="en-US" sz="4800" b="1" u="sng" dirty="0" smtClean="0">
                <a:solidFill>
                  <a:srgbClr val="0000FF"/>
                </a:solidFill>
                <a:latin typeface="標楷體" pitchFamily="65" charset="-120"/>
                <a:ea typeface="標楷體" pitchFamily="65" charset="-120"/>
                <a:cs typeface="+mn-cs"/>
              </a:rPr>
              <a:t>競 </a:t>
            </a:r>
            <a:r>
              <a:rPr lang="zh-CN" altLang="en-US" sz="4800" b="1" u="sng" dirty="0" smtClean="0">
                <a:solidFill>
                  <a:srgbClr val="0000FF"/>
                </a:solidFill>
                <a:latin typeface="標楷體" pitchFamily="65" charset="-120"/>
                <a:ea typeface="標楷體" pitchFamily="65" charset="-120"/>
                <a:cs typeface="+mn-cs"/>
              </a:rPr>
              <a:t>爭 優 勢</a:t>
            </a:r>
            <a:endParaRPr lang="en-US" altLang="zh-CN" sz="4800" b="1" u="sng" dirty="0" smtClean="0">
              <a:solidFill>
                <a:srgbClr val="0000FF"/>
              </a:solidFill>
              <a:latin typeface="標楷體" pitchFamily="65" charset="-120"/>
              <a:ea typeface="標楷體" pitchFamily="65" charset="-120"/>
              <a:cs typeface="+mn-cs"/>
            </a:endParaRPr>
          </a:p>
          <a:p>
            <a:pPr indent="-182880" eaLnBrk="1" fontAlgn="auto" hangingPunct="1">
              <a:lnSpc>
                <a:spcPct val="90000"/>
              </a:lnSpc>
              <a:spcBef>
                <a:spcPts val="1800"/>
              </a:spcBef>
              <a:buClr>
                <a:schemeClr val="accent6">
                  <a:lumMod val="75000"/>
                </a:schemeClr>
              </a:buClr>
              <a:buFont typeface="Wingdings" pitchFamily="2" charset="2"/>
              <a:buNone/>
              <a:defRPr/>
            </a:pPr>
            <a:r>
              <a:rPr lang="zh-CN" altLang="en-US" sz="2400" dirty="0" smtClean="0">
                <a:solidFill>
                  <a:schemeClr val="accent6">
                    <a:lumMod val="50000"/>
                  </a:schemeClr>
                </a:solidFill>
                <a:latin typeface="標楷體" pitchFamily="65" charset="-120"/>
                <a:ea typeface="標楷體" pitchFamily="65" charset="-120"/>
                <a:cs typeface="+mn-cs"/>
              </a:rPr>
              <a:t>    </a:t>
            </a:r>
            <a:r>
              <a:rPr lang="zh-CN" altLang="en-US" sz="2400" b="1" dirty="0" smtClean="0">
                <a:solidFill>
                  <a:srgbClr val="C00000"/>
                </a:solidFill>
                <a:latin typeface="標楷體" pitchFamily="65" charset="-120"/>
                <a:ea typeface="標楷體" pitchFamily="65" charset="-120"/>
                <a:cs typeface="+mn-cs"/>
              </a:rPr>
              <a:t>公司</a:t>
            </a:r>
            <a:r>
              <a:rPr lang="en-US" altLang="zh-CN" sz="2400" b="1" dirty="0" smtClean="0">
                <a:solidFill>
                  <a:srgbClr val="C00000"/>
                </a:solidFill>
                <a:latin typeface="標楷體" pitchFamily="65" charset="-120"/>
                <a:ea typeface="標楷體" pitchFamily="65" charset="-120"/>
                <a:cs typeface="+mn-cs"/>
              </a:rPr>
              <a:t>100%</a:t>
            </a:r>
            <a:r>
              <a:rPr lang="zh-TW" altLang="en-US" sz="2400" b="1" dirty="0" smtClean="0">
                <a:solidFill>
                  <a:srgbClr val="C00000"/>
                </a:solidFill>
                <a:latin typeface="標楷體" pitchFamily="65" charset="-120"/>
                <a:ea typeface="標楷體" pitchFamily="65" charset="-120"/>
                <a:cs typeface="+mn-cs"/>
              </a:rPr>
              <a:t>的自主開模的能力，協同客戶作同步開發，</a:t>
            </a:r>
            <a:endParaRPr lang="en-US" altLang="zh-TW" sz="2400" b="1" dirty="0" smtClean="0">
              <a:solidFill>
                <a:srgbClr val="C00000"/>
              </a:solidFill>
              <a:latin typeface="標楷體" pitchFamily="65" charset="-120"/>
              <a:ea typeface="標楷體" pitchFamily="65" charset="-120"/>
              <a:cs typeface="+mn-cs"/>
            </a:endParaRPr>
          </a:p>
          <a:p>
            <a:pPr indent="-182880" eaLnBrk="1" fontAlgn="auto" hangingPunct="1">
              <a:lnSpc>
                <a:spcPct val="90000"/>
              </a:lnSpc>
              <a:spcBef>
                <a:spcPts val="1200"/>
              </a:spcBef>
              <a:spcAft>
                <a:spcPts val="600"/>
              </a:spcAft>
              <a:buClr>
                <a:schemeClr val="accent6">
                  <a:lumMod val="75000"/>
                </a:schemeClr>
              </a:buClr>
              <a:buFont typeface="Wingdings" pitchFamily="2" charset="2"/>
              <a:buNone/>
              <a:defRPr/>
            </a:pPr>
            <a:r>
              <a:rPr lang="zh-TW" altLang="en-US" sz="2400" b="1" dirty="0" smtClean="0">
                <a:solidFill>
                  <a:srgbClr val="C00000"/>
                </a:solidFill>
                <a:latin typeface="標楷體" pitchFamily="65" charset="-120"/>
                <a:ea typeface="標楷體" pitchFamily="65" charset="-120"/>
                <a:cs typeface="+mn-cs"/>
              </a:rPr>
              <a:t>    縮短產品的開發與量產週期和新產品發佈的時效，</a:t>
            </a:r>
            <a:endParaRPr lang="en-US" altLang="zh-TW" sz="2400" b="1" dirty="0" smtClean="0">
              <a:solidFill>
                <a:srgbClr val="C00000"/>
              </a:solidFill>
              <a:latin typeface="標楷體" pitchFamily="65" charset="-120"/>
              <a:ea typeface="標楷體" pitchFamily="65" charset="-120"/>
              <a:cs typeface="+mn-cs"/>
            </a:endParaRPr>
          </a:p>
          <a:p>
            <a:pPr indent="-182880" eaLnBrk="1" fontAlgn="auto" hangingPunct="1">
              <a:lnSpc>
                <a:spcPct val="90000"/>
              </a:lnSpc>
              <a:spcBef>
                <a:spcPts val="1200"/>
              </a:spcBef>
              <a:spcAft>
                <a:spcPts val="600"/>
              </a:spcAft>
              <a:buClr>
                <a:schemeClr val="accent6">
                  <a:lumMod val="75000"/>
                </a:schemeClr>
              </a:buClr>
              <a:buFont typeface="Wingdings" pitchFamily="2" charset="2"/>
              <a:buNone/>
              <a:defRPr/>
            </a:pPr>
            <a:r>
              <a:rPr lang="zh-TW" altLang="en-US" sz="2400" b="1" dirty="0" smtClean="0">
                <a:solidFill>
                  <a:srgbClr val="C00000"/>
                </a:solidFill>
                <a:latin typeface="標楷體" pitchFamily="65" charset="-120"/>
                <a:ea typeface="標楷體" pitchFamily="65" charset="-120"/>
                <a:cs typeface="+mn-cs"/>
              </a:rPr>
              <a:t>    提升客戶產品的競爭力。</a:t>
            </a:r>
            <a:endParaRPr lang="zh-CN" altLang="en-US" sz="2400" b="1" dirty="0" smtClean="0">
              <a:solidFill>
                <a:srgbClr val="C00000"/>
              </a:solidFill>
              <a:latin typeface="標楷體" pitchFamily="65" charset="-120"/>
              <a:ea typeface="標楷體" pitchFamily="65" charset="-120"/>
              <a:cs typeface="+mn-cs"/>
            </a:endParaRPr>
          </a:p>
        </p:txBody>
      </p:sp>
      <p:sp>
        <p:nvSpPr>
          <p:cNvPr id="10243" name="投影片編號版面配置區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4</a:t>
            </a:r>
          </a:p>
        </p:txBody>
      </p:sp>
      <p:sp>
        <p:nvSpPr>
          <p:cNvPr id="10244" name="Oval 7"/>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投影片編號版面配置區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5</a:t>
            </a:r>
          </a:p>
        </p:txBody>
      </p:sp>
      <p:sp>
        <p:nvSpPr>
          <p:cNvPr id="1028"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
        <p:nvSpPr>
          <p:cNvPr id="1029" name="Rectangle 91"/>
          <p:cNvSpPr>
            <a:spLocks noChangeArrowheads="1"/>
          </p:cNvSpPr>
          <p:nvPr/>
        </p:nvSpPr>
        <p:spPr bwMode="auto">
          <a:xfrm>
            <a:off x="4000500" y="2374900"/>
            <a:ext cx="227013" cy="274638"/>
          </a:xfrm>
          <a:prstGeom prst="rect">
            <a:avLst/>
          </a:prstGeom>
          <a:noFill/>
          <a:ln w="9525" algn="ctr">
            <a:noFill/>
            <a:miter lim="800000"/>
            <a:headEnd/>
            <a:tailEnd/>
          </a:ln>
        </p:spPr>
        <p:txBody>
          <a:bodyPr wrap="none" anchor="ctr">
            <a:spAutoFit/>
          </a:bodyPr>
          <a:lstStyle/>
          <a:p>
            <a:pPr>
              <a:spcBef>
                <a:spcPct val="0"/>
              </a:spcBef>
              <a:buClrTx/>
              <a:buFontTx/>
              <a:buNone/>
            </a:pPr>
            <a:r>
              <a:rPr lang="en-US" altLang="zh-CN" sz="1200">
                <a:ea typeface="標楷體" pitchFamily="65" charset="-120"/>
                <a:cs typeface="Times New Roman" pitchFamily="18" charset="0"/>
              </a:rPr>
              <a:t> </a:t>
            </a:r>
            <a:endParaRPr lang="en-US" altLang="zh-CN" sz="1800">
              <a:ea typeface="標楷體" pitchFamily="65" charset="-120"/>
              <a:cs typeface="Times New Roman" pitchFamily="18" charset="0"/>
            </a:endParaRPr>
          </a:p>
        </p:txBody>
      </p:sp>
      <p:sp>
        <p:nvSpPr>
          <p:cNvPr id="1030" name="Rectangle 144"/>
          <p:cNvSpPr>
            <a:spLocks noChangeArrowheads="1"/>
          </p:cNvSpPr>
          <p:nvPr/>
        </p:nvSpPr>
        <p:spPr bwMode="auto">
          <a:xfrm>
            <a:off x="-457200" y="4613275"/>
            <a:ext cx="9144000" cy="0"/>
          </a:xfrm>
          <a:prstGeom prst="rect">
            <a:avLst/>
          </a:prstGeom>
          <a:noFill/>
          <a:ln w="9525" algn="ctr">
            <a:noFill/>
            <a:miter lim="800000"/>
            <a:headEnd/>
            <a:tailEnd/>
          </a:ln>
        </p:spPr>
        <p:txBody>
          <a:bodyPr wrap="none" anchor="ctr">
            <a:spAutoFit/>
          </a:bodyPr>
          <a:lstStyle/>
          <a:p>
            <a:endParaRPr lang="zh-TW" altLang="en-US"/>
          </a:p>
        </p:txBody>
      </p:sp>
      <p:sp>
        <p:nvSpPr>
          <p:cNvPr id="1031" name="Rectangle 145"/>
          <p:cNvSpPr>
            <a:spLocks noChangeArrowheads="1"/>
          </p:cNvSpPr>
          <p:nvPr/>
        </p:nvSpPr>
        <p:spPr bwMode="auto">
          <a:xfrm>
            <a:off x="-457200" y="4613275"/>
            <a:ext cx="9144000" cy="0"/>
          </a:xfrm>
          <a:prstGeom prst="rect">
            <a:avLst/>
          </a:prstGeom>
          <a:noFill/>
          <a:ln w="9525" algn="ctr">
            <a:noFill/>
            <a:miter lim="800000"/>
            <a:headEnd/>
            <a:tailEnd/>
          </a:ln>
        </p:spPr>
        <p:txBody>
          <a:bodyPr wrap="none" anchor="ctr">
            <a:spAutoFit/>
          </a:bodyPr>
          <a:lstStyle/>
          <a:p>
            <a:pPr algn="l">
              <a:spcBef>
                <a:spcPct val="0"/>
              </a:spcBef>
              <a:buClrTx/>
              <a:buFontTx/>
              <a:buNone/>
              <a:tabLst>
                <a:tab pos="2970213" algn="l"/>
                <a:tab pos="3060700" algn="l"/>
              </a:tabLst>
            </a:pPr>
            <a:endParaRPr lang="zh-TW" altLang="zh-TW" sz="1800"/>
          </a:p>
        </p:txBody>
      </p:sp>
      <p:sp>
        <p:nvSpPr>
          <p:cNvPr id="11" name="Rectangle 2"/>
          <p:cNvSpPr>
            <a:spLocks noGrp="1" noChangeArrowheads="1"/>
          </p:cNvSpPr>
          <p:nvPr>
            <p:ph type="title"/>
          </p:nvPr>
        </p:nvSpPr>
        <p:spPr>
          <a:xfrm>
            <a:off x="250825" y="457758"/>
            <a:ext cx="8209607" cy="900584"/>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組 織 架 構</a:t>
            </a:r>
            <a:endParaRPr lang="zh-CN" altLang="en-US" sz="4800" dirty="0" smtClean="0">
              <a:solidFill>
                <a:srgbClr val="0000FF"/>
              </a:solidFill>
              <a:latin typeface="標楷體" pitchFamily="65" charset="-120"/>
              <a:ea typeface="標楷體" pitchFamily="65" charset="-120"/>
              <a:cs typeface="+mj-cs"/>
            </a:endParaRPr>
          </a:p>
        </p:txBody>
      </p:sp>
      <p:graphicFrame>
        <p:nvGraphicFramePr>
          <p:cNvPr id="15" name="表格 14"/>
          <p:cNvGraphicFramePr>
            <a:graphicFrameLocks noGrp="1"/>
          </p:cNvGraphicFramePr>
          <p:nvPr/>
        </p:nvGraphicFramePr>
        <p:xfrm>
          <a:off x="5857884" y="2071678"/>
          <a:ext cx="2686040" cy="1104900"/>
        </p:xfrm>
        <a:graphic>
          <a:graphicData uri="http://schemas.openxmlformats.org/drawingml/2006/table">
            <a:tbl>
              <a:tblPr/>
              <a:tblGrid>
                <a:gridCol w="1923337">
                  <a:extLst>
                    <a:ext uri="{9D8B030D-6E8A-4147-A177-3AD203B41FA5}">
                      <a16:colId xmlns="" xmlns:a16="http://schemas.microsoft.com/office/drawing/2014/main" val="20000"/>
                    </a:ext>
                  </a:extLst>
                </a:gridCol>
                <a:gridCol w="762703">
                  <a:extLst>
                    <a:ext uri="{9D8B030D-6E8A-4147-A177-3AD203B41FA5}">
                      <a16:colId xmlns="" xmlns:a16="http://schemas.microsoft.com/office/drawing/2014/main" val="20001"/>
                    </a:ext>
                  </a:extLst>
                </a:gridCol>
              </a:tblGrid>
              <a:tr h="373380">
                <a:tc>
                  <a:txBody>
                    <a:bodyPr/>
                    <a:lstStyle/>
                    <a:p>
                      <a:pPr algn="l" rtl="0" fontAlgn="ctr"/>
                      <a:r>
                        <a:rPr lang="zh-TW" altLang="en-US" sz="2000" b="1" i="0" u="none" strike="noStrike" dirty="0">
                          <a:solidFill>
                            <a:srgbClr val="000000"/>
                          </a:solidFill>
                          <a:latin typeface="標楷體"/>
                        </a:rPr>
                        <a:t>      </a:t>
                      </a:r>
                      <a:r>
                        <a:rPr lang="zh-TW" altLang="en-US" sz="2000" b="1" i="0" u="none" strike="noStrike" dirty="0" smtClean="0">
                          <a:solidFill>
                            <a:srgbClr val="000000"/>
                          </a:solidFill>
                          <a:latin typeface="標楷體" pitchFamily="65" charset="-120"/>
                          <a:ea typeface="標楷體" pitchFamily="65" charset="-120"/>
                        </a:rPr>
                        <a:t>員工</a:t>
                      </a:r>
                      <a:r>
                        <a:rPr lang="zh-TW" altLang="en-US" sz="2000" b="1" i="0" u="none" strike="noStrike" dirty="0">
                          <a:solidFill>
                            <a:srgbClr val="000000"/>
                          </a:solidFill>
                          <a:latin typeface="標楷體" pitchFamily="65" charset="-120"/>
                          <a:ea typeface="標楷體" pitchFamily="65" charset="-120"/>
                        </a:rPr>
                        <a:t>人數 </a:t>
                      </a: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zh-TW" altLang="en-US" sz="1200" b="0" i="0" u="none" strike="noStrike">
                          <a:solidFill>
                            <a:srgbClr val="000000"/>
                          </a:solidFill>
                          <a:latin typeface="Arial"/>
                        </a:rPr>
                        <a:t>　</a:t>
                      </a: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365760">
                <a:tc>
                  <a:txBody>
                    <a:bodyPr/>
                    <a:lstStyle/>
                    <a:p>
                      <a:pPr algn="ctr" rtl="0" fontAlgn="ctr"/>
                      <a:r>
                        <a:rPr lang="zh-TW" altLang="en-US" sz="2000" b="1" i="0" u="none" strike="noStrike" dirty="0">
                          <a:solidFill>
                            <a:srgbClr val="000000"/>
                          </a:solidFill>
                          <a:latin typeface="標楷體" pitchFamily="65" charset="-120"/>
                          <a:ea typeface="標楷體" pitchFamily="65" charset="-120"/>
                        </a:rPr>
                        <a:t>事務人員</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zh-TW" altLang="en-US" sz="1800" b="1" i="0" u="none" strike="noStrike" dirty="0" smtClean="0">
                          <a:solidFill>
                            <a:srgbClr val="000000"/>
                          </a:solidFill>
                          <a:latin typeface="標楷體" pitchFamily="65" charset="-120"/>
                          <a:ea typeface="標楷體" pitchFamily="65" charset="-120"/>
                        </a:rPr>
                        <a:t>２０員</a:t>
                      </a:r>
                      <a:endParaRPr lang="zh-TW" altLang="en-US" sz="1800" b="1" i="0" u="none" strike="noStrike" dirty="0">
                        <a:solidFill>
                          <a:srgbClr val="000000"/>
                        </a:solidFill>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5760">
                <a:tc>
                  <a:txBody>
                    <a:bodyPr/>
                    <a:lstStyle/>
                    <a:p>
                      <a:pPr algn="ctr" rtl="0" fontAlgn="ctr"/>
                      <a:r>
                        <a:rPr lang="zh-TW" altLang="en-US" sz="2000" b="1" i="0" u="none" strike="noStrike" dirty="0">
                          <a:solidFill>
                            <a:srgbClr val="000000"/>
                          </a:solidFill>
                          <a:latin typeface="標楷體" pitchFamily="65" charset="-120"/>
                          <a:ea typeface="標楷體" pitchFamily="65" charset="-120"/>
                        </a:rPr>
                        <a:t>現場人員</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zh-TW" altLang="en-US" sz="1800" b="1" i="0" u="none" strike="noStrike" dirty="0" smtClean="0">
                          <a:solidFill>
                            <a:srgbClr val="000000"/>
                          </a:solidFill>
                          <a:latin typeface="標楷體" pitchFamily="65" charset="-120"/>
                          <a:ea typeface="標楷體" pitchFamily="65" charset="-120"/>
                        </a:rPr>
                        <a:t>２８員</a:t>
                      </a:r>
                      <a:endParaRPr lang="zh-TW" altLang="en-US" sz="1800" b="1" i="0" u="none" strike="noStrike" dirty="0">
                        <a:solidFill>
                          <a:srgbClr val="000000"/>
                        </a:solidFill>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3" name="Object 157"/>
          <p:cNvGraphicFramePr>
            <a:graphicFrameLocks noChangeAspect="1"/>
          </p:cNvGraphicFramePr>
          <p:nvPr>
            <p:extLst>
              <p:ext uri="{D42A27DB-BD31-4B8C-83A1-F6EECF244321}">
                <p14:modId xmlns="" xmlns:p14="http://schemas.microsoft.com/office/powerpoint/2010/main" val="875257523"/>
              </p:ext>
            </p:extLst>
          </p:nvPr>
        </p:nvGraphicFramePr>
        <p:xfrm>
          <a:off x="611560" y="1628800"/>
          <a:ext cx="8293100" cy="4536504"/>
        </p:xfrm>
        <a:graphic>
          <a:graphicData uri="http://schemas.openxmlformats.org/presentationml/2006/ole">
            <p:oleObj spid="_x0000_s1031" name="Document" r:id="rId3" imgW="9448965" imgH="5333130" progId="Word.Document.8">
              <p:embed/>
            </p:oleObj>
          </a:graphicData>
        </a:graphic>
      </p:graphicFrame>
      <p:sp>
        <p:nvSpPr>
          <p:cNvPr id="12" name="文字方塊 11"/>
          <p:cNvSpPr txBox="1"/>
          <p:nvPr/>
        </p:nvSpPr>
        <p:spPr>
          <a:xfrm>
            <a:off x="1619672" y="5157192"/>
            <a:ext cx="323165" cy="626412"/>
          </a:xfrm>
          <a:prstGeom prst="rect">
            <a:avLst/>
          </a:prstGeom>
          <a:noFill/>
        </p:spPr>
        <p:txBody>
          <a:bodyPr vert="eaVert" wrap="square" rtlCol="0">
            <a:spAutoFit/>
          </a:bodyPr>
          <a:lstStyle/>
          <a:p>
            <a:pPr>
              <a:buNone/>
            </a:pPr>
            <a:r>
              <a:rPr lang="zh-TW" altLang="en-US" sz="900" dirty="0" smtClean="0"/>
              <a:t>（長谷川）</a:t>
            </a:r>
            <a:endParaRPr lang="zh-TW" altLang="en-US" sz="900" dirty="0"/>
          </a:p>
        </p:txBody>
      </p:sp>
      <p:pic>
        <p:nvPicPr>
          <p:cNvPr id="1032" name="Picture 8"/>
          <p:cNvPicPr>
            <a:picLocks noChangeAspect="1" noChangeArrowheads="1"/>
          </p:cNvPicPr>
          <p:nvPr/>
        </p:nvPicPr>
        <p:blipFill>
          <a:blip r:embed="rId4" cstate="print"/>
          <a:srcRect/>
          <a:stretch>
            <a:fillRect/>
          </a:stretch>
        </p:blipFill>
        <p:spPr bwMode="auto">
          <a:xfrm>
            <a:off x="5724128" y="1988839"/>
            <a:ext cx="2933700" cy="1296145"/>
          </a:xfrm>
          <a:prstGeom prst="rect">
            <a:avLst/>
          </a:prstGeom>
          <a:noFill/>
          <a:ln w="9525">
            <a:noFill/>
            <a:miter lim="800000"/>
            <a:headEnd/>
            <a:tailEnd/>
          </a:ln>
          <a:effectLst/>
        </p:spPr>
      </p:pic>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48016" y="260648"/>
            <a:ext cx="8816472" cy="900584"/>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zh-CN" altLang="en-US" sz="4800" dirty="0" smtClean="0">
                <a:solidFill>
                  <a:srgbClr val="0000FF"/>
                </a:solidFill>
                <a:latin typeface="標楷體" pitchFamily="65" charset="-120"/>
                <a:ea typeface="標楷體" pitchFamily="65" charset="-120"/>
                <a:cs typeface="+mj-cs"/>
              </a:rPr>
              <a:t>品 質 宗 旨</a:t>
            </a:r>
          </a:p>
        </p:txBody>
      </p:sp>
      <p:sp>
        <p:nvSpPr>
          <p:cNvPr id="14340" name="Rectangle 3"/>
          <p:cNvSpPr>
            <a:spLocks noGrp="1" noChangeArrowheads="1"/>
          </p:cNvSpPr>
          <p:nvPr>
            <p:ph sz="quarter" idx="13"/>
          </p:nvPr>
        </p:nvSpPr>
        <p:spPr>
          <a:xfrm>
            <a:off x="395289" y="2348880"/>
            <a:ext cx="4824783" cy="3888432"/>
          </a:xfrm>
        </p:spPr>
        <p:txBody>
          <a:bodyPr/>
          <a:lstStyle/>
          <a:p>
            <a:pPr eaLnBrk="1" hangingPunct="1">
              <a:lnSpc>
                <a:spcPts val="2000"/>
              </a:lnSpc>
              <a:spcBef>
                <a:spcPts val="1200"/>
              </a:spcBef>
              <a:spcAft>
                <a:spcPts val="1200"/>
              </a:spcAft>
              <a:buFont typeface="Wingdings" pitchFamily="2" charset="2"/>
              <a:buChar char="l"/>
              <a:defRPr/>
            </a:pPr>
            <a:r>
              <a:rPr lang="zh-TW" altLang="en-US" sz="2400" b="1" dirty="0" smtClean="0">
                <a:solidFill>
                  <a:srgbClr val="0000FF"/>
                </a:solidFill>
                <a:latin typeface="Times New Roman" pitchFamily="18" charset="0"/>
                <a:ea typeface="標楷體" pitchFamily="65" charset="-120"/>
                <a:cs typeface="Times New Roman" pitchFamily="18" charset="0"/>
              </a:rPr>
              <a:t>配合 </a:t>
            </a:r>
            <a:r>
              <a:rPr lang="en-US" altLang="zh-CN" sz="2400" b="1" dirty="0" smtClean="0">
                <a:solidFill>
                  <a:srgbClr val="0000FF"/>
                </a:solidFill>
                <a:latin typeface="Times New Roman" pitchFamily="18" charset="0"/>
                <a:ea typeface="標楷體" pitchFamily="65" charset="-120"/>
                <a:cs typeface="Times New Roman" pitchFamily="18" charset="0"/>
              </a:rPr>
              <a:t>ISO</a:t>
            </a:r>
            <a:r>
              <a:rPr lang="zh-TW" altLang="en-US" sz="2400" b="1" dirty="0" smtClean="0">
                <a:solidFill>
                  <a:srgbClr val="0000FF"/>
                </a:solidFill>
                <a:latin typeface="Times New Roman" pitchFamily="18" charset="0"/>
                <a:ea typeface="標楷體" pitchFamily="65" charset="-120"/>
                <a:cs typeface="Times New Roman" pitchFamily="18" charset="0"/>
              </a:rPr>
              <a:t>品質管理系統力求  </a:t>
            </a:r>
            <a:endParaRPr lang="en-US" altLang="zh-TW" sz="2400" b="1" dirty="0" smtClean="0">
              <a:solidFill>
                <a:srgbClr val="0000FF"/>
              </a:solidFill>
              <a:latin typeface="Times New Roman" pitchFamily="18" charset="0"/>
              <a:ea typeface="標楷體" pitchFamily="65" charset="-120"/>
              <a:cs typeface="Times New Roman" pitchFamily="18" charset="0"/>
            </a:endParaRPr>
          </a:p>
          <a:p>
            <a:pPr marL="46037" indent="0" eaLnBrk="1" hangingPunct="1">
              <a:lnSpc>
                <a:spcPts val="2000"/>
              </a:lnSpc>
              <a:spcBef>
                <a:spcPts val="1200"/>
              </a:spcBef>
              <a:spcAft>
                <a:spcPts val="1200"/>
              </a:spcAft>
              <a:buFont typeface="Georgia" pitchFamily="18" charset="0"/>
              <a:buNone/>
              <a:defRPr/>
            </a:pPr>
            <a:r>
              <a:rPr lang="zh-TW" altLang="en-US" sz="2400" b="1" dirty="0" smtClean="0">
                <a:solidFill>
                  <a:srgbClr val="0000FF"/>
                </a:solidFill>
                <a:latin typeface="Times New Roman" pitchFamily="18" charset="0"/>
                <a:ea typeface="標楷體" pitchFamily="65" charset="-120"/>
                <a:cs typeface="Times New Roman" pitchFamily="18" charset="0"/>
              </a:rPr>
              <a:t>   客戶所賦予之品質目標穩定。</a:t>
            </a:r>
            <a:endParaRPr lang="en-US" altLang="zh-TW" sz="2400" b="1" dirty="0" smtClean="0">
              <a:solidFill>
                <a:srgbClr val="0000FF"/>
              </a:solidFill>
              <a:latin typeface="Times New Roman" pitchFamily="18" charset="0"/>
              <a:ea typeface="標楷體" pitchFamily="65" charset="-120"/>
              <a:cs typeface="Times New Roman" pitchFamily="18" charset="0"/>
            </a:endParaRPr>
          </a:p>
          <a:p>
            <a:pPr eaLnBrk="1" hangingPunct="1">
              <a:lnSpc>
                <a:spcPts val="2000"/>
              </a:lnSpc>
              <a:spcBef>
                <a:spcPts val="2400"/>
              </a:spcBef>
              <a:spcAft>
                <a:spcPts val="1200"/>
              </a:spcAft>
              <a:buFont typeface="Wingdings" pitchFamily="2" charset="2"/>
              <a:buChar char="l"/>
              <a:defRPr/>
            </a:pPr>
            <a:r>
              <a:rPr lang="zh-TW" altLang="en-US" sz="2400" b="1" dirty="0" smtClean="0">
                <a:solidFill>
                  <a:srgbClr val="0000FF"/>
                </a:solidFill>
                <a:latin typeface="Times New Roman" pitchFamily="18" charset="0"/>
                <a:ea typeface="標楷體" pitchFamily="65" charset="-120"/>
                <a:cs typeface="Times New Roman" pitchFamily="18" charset="0"/>
              </a:rPr>
              <a:t>穩定的品質</a:t>
            </a:r>
            <a:r>
              <a:rPr lang="zh-TW" altLang="en-US" sz="2400" b="1" dirty="0">
                <a:solidFill>
                  <a:srgbClr val="0000FF"/>
                </a:solidFill>
                <a:latin typeface="Times New Roman" pitchFamily="18" charset="0"/>
                <a:ea typeface="標楷體" pitchFamily="65" charset="-120"/>
                <a:cs typeface="Times New Roman" pitchFamily="18" charset="0"/>
              </a:rPr>
              <a:t>作為</a:t>
            </a:r>
            <a:r>
              <a:rPr lang="zh-TW" altLang="en-US" sz="2400" b="1" dirty="0" smtClean="0">
                <a:solidFill>
                  <a:srgbClr val="0000FF"/>
                </a:solidFill>
                <a:latin typeface="Times New Roman" pitchFamily="18" charset="0"/>
                <a:ea typeface="標楷體" pitchFamily="65" charset="-120"/>
                <a:cs typeface="Times New Roman" pitchFamily="18" charset="0"/>
              </a:rPr>
              <a:t>與</a:t>
            </a:r>
            <a:r>
              <a:rPr lang="zh-TW" altLang="en-US" sz="2400" b="1" dirty="0">
                <a:solidFill>
                  <a:srgbClr val="0000FF"/>
                </a:solidFill>
                <a:latin typeface="Times New Roman" pitchFamily="18" charset="0"/>
                <a:ea typeface="標楷體" pitchFamily="65" charset="-120"/>
                <a:cs typeface="Times New Roman" pitchFamily="18" charset="0"/>
              </a:rPr>
              <a:t>客戶長期</a:t>
            </a:r>
            <a:r>
              <a:rPr lang="zh-TW" altLang="en-US" sz="2400" b="1" dirty="0" smtClean="0">
                <a:solidFill>
                  <a:srgbClr val="0000FF"/>
                </a:solidFill>
                <a:latin typeface="Times New Roman" pitchFamily="18" charset="0"/>
                <a:ea typeface="標楷體" pitchFamily="65" charset="-120"/>
                <a:cs typeface="Times New Roman" pitchFamily="18" charset="0"/>
              </a:rPr>
              <a:t>合</a:t>
            </a:r>
            <a:endParaRPr lang="en-US" altLang="zh-TW" sz="2400" b="1" dirty="0" smtClean="0">
              <a:solidFill>
                <a:srgbClr val="0000FF"/>
              </a:solidFill>
              <a:latin typeface="Times New Roman" pitchFamily="18" charset="0"/>
              <a:ea typeface="標楷體" pitchFamily="65" charset="-120"/>
              <a:cs typeface="Times New Roman" pitchFamily="18" charset="0"/>
            </a:endParaRPr>
          </a:p>
          <a:p>
            <a:pPr marL="46037" indent="0" eaLnBrk="1" hangingPunct="1">
              <a:lnSpc>
                <a:spcPts val="2000"/>
              </a:lnSpc>
              <a:spcBef>
                <a:spcPts val="1200"/>
              </a:spcBef>
              <a:spcAft>
                <a:spcPts val="1200"/>
              </a:spcAft>
              <a:buNone/>
              <a:defRPr/>
            </a:pPr>
            <a:r>
              <a:rPr lang="zh-TW" altLang="en-US" sz="2400" b="1" dirty="0">
                <a:solidFill>
                  <a:srgbClr val="0000FF"/>
                </a:solidFill>
                <a:latin typeface="Times New Roman" pitchFamily="18" charset="0"/>
                <a:ea typeface="標楷體" pitchFamily="65" charset="-120"/>
                <a:cs typeface="Times New Roman" pitchFamily="18" charset="0"/>
              </a:rPr>
              <a:t> </a:t>
            </a:r>
            <a:r>
              <a:rPr lang="zh-TW" altLang="en-US" sz="2400" b="1" dirty="0" smtClean="0">
                <a:solidFill>
                  <a:srgbClr val="0000FF"/>
                </a:solidFill>
                <a:latin typeface="Times New Roman" pitchFamily="18" charset="0"/>
                <a:ea typeface="標楷體" pitchFamily="65" charset="-120"/>
                <a:cs typeface="Times New Roman" pitchFamily="18" charset="0"/>
              </a:rPr>
              <a:t>   作並得到世界各地客戶的品質</a:t>
            </a:r>
            <a:endParaRPr lang="en-US" altLang="zh-TW" sz="2400" b="1" dirty="0" smtClean="0">
              <a:solidFill>
                <a:srgbClr val="0000FF"/>
              </a:solidFill>
              <a:latin typeface="Times New Roman" pitchFamily="18" charset="0"/>
              <a:ea typeface="標楷體" pitchFamily="65" charset="-120"/>
              <a:cs typeface="Times New Roman" pitchFamily="18" charset="0"/>
            </a:endParaRPr>
          </a:p>
          <a:p>
            <a:pPr marL="46037" indent="0" eaLnBrk="1" hangingPunct="1">
              <a:lnSpc>
                <a:spcPts val="2000"/>
              </a:lnSpc>
              <a:spcBef>
                <a:spcPts val="1200"/>
              </a:spcBef>
              <a:spcAft>
                <a:spcPts val="1200"/>
              </a:spcAft>
              <a:buNone/>
              <a:defRPr/>
            </a:pPr>
            <a:r>
              <a:rPr lang="zh-TW" altLang="en-US" sz="2400" b="1" dirty="0" smtClean="0">
                <a:solidFill>
                  <a:srgbClr val="0000FF"/>
                </a:solidFill>
                <a:latin typeface="Times New Roman" pitchFamily="18" charset="0"/>
                <a:ea typeface="標楷體" pitchFamily="65" charset="-120"/>
                <a:cs typeface="Times New Roman" pitchFamily="18" charset="0"/>
              </a:rPr>
              <a:t>    肯定</a:t>
            </a:r>
            <a:r>
              <a:rPr lang="zh-TW" altLang="en-US" sz="2400" b="1" dirty="0" smtClean="0">
                <a:solidFill>
                  <a:srgbClr val="0000FF"/>
                </a:solidFill>
                <a:latin typeface="新細明體"/>
                <a:ea typeface="新細明體"/>
                <a:cs typeface="Times New Roman" pitchFamily="18" charset="0"/>
              </a:rPr>
              <a:t>。</a:t>
            </a:r>
            <a:r>
              <a:rPr lang="zh-TW" altLang="en-US" sz="2400" b="1" dirty="0" smtClean="0">
                <a:solidFill>
                  <a:srgbClr val="0000FF"/>
                </a:solidFill>
                <a:latin typeface="Times New Roman" pitchFamily="18" charset="0"/>
                <a:ea typeface="標楷體" pitchFamily="65" charset="-120"/>
                <a:cs typeface="Times New Roman" pitchFamily="18" charset="0"/>
              </a:rPr>
              <a:t/>
            </a:r>
            <a:br>
              <a:rPr lang="zh-TW" altLang="en-US" sz="2400" b="1" dirty="0" smtClean="0">
                <a:solidFill>
                  <a:srgbClr val="0000FF"/>
                </a:solidFill>
                <a:latin typeface="Times New Roman" pitchFamily="18" charset="0"/>
                <a:ea typeface="標楷體" pitchFamily="65" charset="-120"/>
                <a:cs typeface="Times New Roman" pitchFamily="18" charset="0"/>
              </a:rPr>
            </a:br>
            <a:endParaRPr lang="zh-CN" altLang="en-US" sz="2400" b="1" dirty="0" smtClean="0">
              <a:solidFill>
                <a:srgbClr val="0000FF"/>
              </a:solidFill>
              <a:latin typeface="Times New Roman" pitchFamily="18" charset="0"/>
              <a:ea typeface="標楷體" pitchFamily="65" charset="-120"/>
              <a:cs typeface="Times New Roman" pitchFamily="18" charset="0"/>
            </a:endParaRPr>
          </a:p>
        </p:txBody>
      </p:sp>
      <p:sp>
        <p:nvSpPr>
          <p:cNvPr id="11268" name="投影片編號版面配置區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6</a:t>
            </a:r>
          </a:p>
        </p:txBody>
      </p:sp>
      <p:sp>
        <p:nvSpPr>
          <p:cNvPr id="11269" name="Oval 8"/>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
        <p:nvSpPr>
          <p:cNvPr id="11270" name="Rectangle 3"/>
          <p:cNvSpPr txBox="1">
            <a:spLocks noChangeArrowheads="1"/>
          </p:cNvSpPr>
          <p:nvPr/>
        </p:nvSpPr>
        <p:spPr bwMode="auto">
          <a:xfrm>
            <a:off x="250825" y="1412875"/>
            <a:ext cx="8637588" cy="649288"/>
          </a:xfrm>
          <a:prstGeom prst="rect">
            <a:avLst/>
          </a:prstGeom>
          <a:noFill/>
          <a:ln w="9525">
            <a:noFill/>
            <a:miter lim="800000"/>
            <a:headEnd/>
            <a:tailEnd/>
          </a:ln>
        </p:spPr>
        <p:txBody>
          <a:bodyPr/>
          <a:lstStyle/>
          <a:p>
            <a:pPr marL="228600" indent="-182563">
              <a:lnSpc>
                <a:spcPct val="80000"/>
              </a:lnSpc>
              <a:spcAft>
                <a:spcPts val="300"/>
              </a:spcAft>
              <a:buClr>
                <a:srgbClr val="C3260C"/>
              </a:buClr>
              <a:buSzPct val="130000"/>
              <a:buFont typeface="Wingdings" pitchFamily="2" charset="2"/>
              <a:buNone/>
            </a:pPr>
            <a:r>
              <a:rPr lang="zh-TW" altLang="en-US" sz="3600" b="1" u="sng">
                <a:solidFill>
                  <a:srgbClr val="C00000"/>
                </a:solidFill>
                <a:latin typeface="Times New Roman" pitchFamily="18" charset="0"/>
                <a:ea typeface="標楷體" pitchFamily="65" charset="-120"/>
                <a:cs typeface="Times New Roman" pitchFamily="18" charset="0"/>
              </a:rPr>
              <a:t>追求產品零缺陷，以顧客滿意為宗旨。</a:t>
            </a:r>
            <a:endParaRPr lang="zh-CN" altLang="en-US" b="1" u="sng">
              <a:solidFill>
                <a:srgbClr val="C00000"/>
              </a:solidFill>
              <a:latin typeface="Times New Roman" pitchFamily="18" charset="0"/>
              <a:ea typeface="標楷體" pitchFamily="65" charset="-120"/>
              <a:cs typeface="Times New Roman" pitchFamily="18" charset="0"/>
            </a:endParaRPr>
          </a:p>
        </p:txBody>
      </p:sp>
      <p:pic>
        <p:nvPicPr>
          <p:cNvPr id="11271" name="Picture 8"/>
          <p:cNvPicPr>
            <a:picLocks noChangeAspect="1" noChangeArrowheads="1"/>
          </p:cNvPicPr>
          <p:nvPr/>
        </p:nvPicPr>
        <p:blipFill>
          <a:blip r:embed="rId2" cstate="print"/>
          <a:srcRect/>
          <a:stretch>
            <a:fillRect/>
          </a:stretch>
        </p:blipFill>
        <p:spPr bwMode="auto">
          <a:xfrm>
            <a:off x="5148263" y="2420938"/>
            <a:ext cx="3516312" cy="3386137"/>
          </a:xfrm>
          <a:prstGeom prst="rect">
            <a:avLst/>
          </a:prstGeom>
          <a:noFill/>
          <a:ln w="9525" algn="ctr">
            <a:noFill/>
            <a:miter lim="800000"/>
            <a:headEnd/>
            <a:tailEnd/>
          </a:ln>
        </p:spPr>
      </p:pic>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4"/>
          <p:cNvSpPr>
            <a:spLocks noGrp="1"/>
          </p:cNvSpPr>
          <p:nvPr>
            <p:ph type="sldNum" sz="quarter" idx="12"/>
          </p:nvPr>
        </p:nvSpPr>
        <p:spPr bwMode="auto">
          <a:xfrm>
            <a:off x="3428992" y="6492875"/>
            <a:ext cx="1828800" cy="365125"/>
          </a:xfrm>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7</a:t>
            </a:r>
          </a:p>
        </p:txBody>
      </p:sp>
      <p:sp>
        <p:nvSpPr>
          <p:cNvPr id="261124" name="Rectangle 4"/>
          <p:cNvSpPr>
            <a:spLocks noGrp="1" noChangeArrowheads="1"/>
          </p:cNvSpPr>
          <p:nvPr>
            <p:ph type="title" idx="4294967295"/>
          </p:nvPr>
        </p:nvSpPr>
        <p:spPr>
          <a:xfrm>
            <a:off x="755576" y="158750"/>
            <a:ext cx="8208590" cy="850900"/>
          </a:xfrm>
        </p:spPr>
        <p:txBody>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創 新 研 發 模 具</a:t>
            </a:r>
            <a:endParaRPr lang="zh-CN" altLang="en-US" sz="4800" dirty="0" smtClean="0">
              <a:solidFill>
                <a:srgbClr val="0000FF"/>
              </a:solidFill>
              <a:latin typeface="標楷體" pitchFamily="65" charset="-120"/>
              <a:ea typeface="標楷體" pitchFamily="65" charset="-120"/>
              <a:cs typeface="+mj-cs"/>
            </a:endParaRPr>
          </a:p>
        </p:txBody>
      </p:sp>
      <p:sp>
        <p:nvSpPr>
          <p:cNvPr id="13316" name="Text Box 21"/>
          <p:cNvSpPr txBox="1">
            <a:spLocks noChangeArrowheads="1"/>
          </p:cNvSpPr>
          <p:nvPr/>
        </p:nvSpPr>
        <p:spPr bwMode="auto">
          <a:xfrm>
            <a:off x="1190625" y="1412875"/>
            <a:ext cx="6445250" cy="2062103"/>
          </a:xfrm>
          <a:prstGeom prst="rect">
            <a:avLst/>
          </a:prstGeom>
          <a:noFill/>
          <a:ln w="9525" algn="ctr">
            <a:noFill/>
            <a:miter lim="800000"/>
            <a:headEnd/>
            <a:tailEnd/>
          </a:ln>
        </p:spPr>
        <p:txBody>
          <a:bodyPr>
            <a:spAutoFit/>
          </a:bodyPr>
          <a:lstStyle/>
          <a:p>
            <a:pPr marL="342900" indent="-342900" algn="l">
              <a:spcBef>
                <a:spcPct val="50000"/>
              </a:spcBef>
              <a:buFont typeface="Wingdings" pitchFamily="2" charset="2"/>
              <a:buNone/>
            </a:pPr>
            <a:r>
              <a:rPr lang="en-US" altLang="zh-TW" b="1" dirty="0">
                <a:solidFill>
                  <a:srgbClr val="C00000"/>
                </a:solidFill>
                <a:latin typeface="標楷體" pitchFamily="65" charset="-120"/>
                <a:ea typeface="標楷體" pitchFamily="65" charset="-120"/>
              </a:rPr>
              <a:t>1)</a:t>
            </a:r>
            <a:r>
              <a:rPr lang="zh-TW" altLang="en-US" sz="2800" b="1" dirty="0">
                <a:solidFill>
                  <a:srgbClr val="C00000"/>
                </a:solidFill>
                <a:latin typeface="標楷體" pitchFamily="65" charset="-120"/>
                <a:ea typeface="標楷體" pitchFamily="65" charset="-120"/>
              </a:rPr>
              <a:t>自主開發模具作業</a:t>
            </a:r>
            <a:endParaRPr lang="en-US" altLang="zh-TW" sz="2800" b="1" dirty="0">
              <a:solidFill>
                <a:srgbClr val="C00000"/>
              </a:solidFill>
              <a:latin typeface="標楷體" pitchFamily="65" charset="-120"/>
              <a:ea typeface="標楷體" pitchFamily="65" charset="-120"/>
            </a:endParaRPr>
          </a:p>
          <a:p>
            <a:pPr marL="342900" indent="-342900" algn="l">
              <a:spcBef>
                <a:spcPct val="50000"/>
              </a:spcBef>
              <a:buFont typeface="Wingdings" pitchFamily="2" charset="2"/>
              <a:buNone/>
            </a:pPr>
            <a:r>
              <a:rPr lang="en-US" altLang="zh-TW" b="1" dirty="0">
                <a:solidFill>
                  <a:srgbClr val="C00000"/>
                </a:solidFill>
                <a:latin typeface="標楷體" pitchFamily="65" charset="-120"/>
                <a:ea typeface="標楷體" pitchFamily="65" charset="-120"/>
              </a:rPr>
              <a:t>2)</a:t>
            </a:r>
            <a:r>
              <a:rPr lang="zh-TW" altLang="en-US" sz="2800" b="1" dirty="0">
                <a:solidFill>
                  <a:srgbClr val="C00000"/>
                </a:solidFill>
                <a:latin typeface="標楷體" pitchFamily="65" charset="-120"/>
                <a:ea typeface="標楷體" pitchFamily="65" charset="-120"/>
              </a:rPr>
              <a:t>技術研討會召開</a:t>
            </a:r>
            <a:endParaRPr lang="en-US" altLang="zh-TW" sz="2800" b="1" dirty="0">
              <a:solidFill>
                <a:srgbClr val="C00000"/>
              </a:solidFill>
              <a:latin typeface="標楷體" pitchFamily="65" charset="-120"/>
              <a:ea typeface="標楷體" pitchFamily="65" charset="-120"/>
            </a:endParaRPr>
          </a:p>
          <a:p>
            <a:pPr marL="342900" indent="-342900" algn="l">
              <a:spcBef>
                <a:spcPct val="50000"/>
              </a:spcBef>
              <a:buFont typeface="Wingdings" pitchFamily="2" charset="2"/>
              <a:buNone/>
            </a:pPr>
            <a:r>
              <a:rPr lang="en-US" altLang="zh-TW" b="1" dirty="0">
                <a:solidFill>
                  <a:srgbClr val="C00000"/>
                </a:solidFill>
                <a:latin typeface="標楷體" pitchFamily="65" charset="-120"/>
                <a:ea typeface="標楷體" pitchFamily="65" charset="-120"/>
              </a:rPr>
              <a:t>3)</a:t>
            </a:r>
            <a:r>
              <a:rPr lang="zh-TW" altLang="en-US" sz="2800" b="1" dirty="0">
                <a:solidFill>
                  <a:srgbClr val="C00000"/>
                </a:solidFill>
                <a:latin typeface="標楷體" pitchFamily="65" charset="-120"/>
                <a:ea typeface="標楷體" pitchFamily="65" charset="-120"/>
              </a:rPr>
              <a:t>開模組立作業</a:t>
            </a:r>
            <a:r>
              <a:rPr lang="zh-TW" altLang="en-US" sz="2800" b="1" dirty="0" smtClean="0">
                <a:solidFill>
                  <a:srgbClr val="C00000"/>
                </a:solidFill>
                <a:latin typeface="標楷體" pitchFamily="65" charset="-120"/>
                <a:ea typeface="標楷體" pitchFamily="65" charset="-120"/>
              </a:rPr>
              <a:t>時間是與客戶討論而訂</a:t>
            </a:r>
            <a:endParaRPr lang="zh-CN" altLang="en-US" sz="2800" b="1" dirty="0">
              <a:solidFill>
                <a:srgbClr val="C00000"/>
              </a:solidFill>
            </a:endParaRPr>
          </a:p>
        </p:txBody>
      </p:sp>
      <p:sp>
        <p:nvSpPr>
          <p:cNvPr id="13317" name="Oval 22"/>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pic>
        <p:nvPicPr>
          <p:cNvPr id="13318" name="Picture 8"/>
          <p:cNvPicPr>
            <a:picLocks noChangeAspect="1" noChangeArrowheads="1"/>
          </p:cNvPicPr>
          <p:nvPr/>
        </p:nvPicPr>
        <p:blipFill>
          <a:blip r:embed="rId2" cstate="print"/>
          <a:srcRect/>
          <a:stretch>
            <a:fillRect/>
          </a:stretch>
        </p:blipFill>
        <p:spPr bwMode="auto">
          <a:xfrm>
            <a:off x="4500562" y="3571876"/>
            <a:ext cx="3870325" cy="2900363"/>
          </a:xfrm>
          <a:prstGeom prst="rect">
            <a:avLst/>
          </a:prstGeom>
          <a:noFill/>
          <a:ln w="9525" algn="ctr">
            <a:noFill/>
            <a:miter lim="800000"/>
            <a:headEnd/>
            <a:tailEnd/>
          </a:ln>
        </p:spPr>
      </p:pic>
      <p:pic>
        <p:nvPicPr>
          <p:cNvPr id="13319" name="Picture 9"/>
          <p:cNvPicPr>
            <a:picLocks noChangeAspect="1" noChangeArrowheads="1"/>
          </p:cNvPicPr>
          <p:nvPr/>
        </p:nvPicPr>
        <p:blipFill>
          <a:blip r:embed="rId3" cstate="print"/>
          <a:srcRect/>
          <a:stretch>
            <a:fillRect/>
          </a:stretch>
        </p:blipFill>
        <p:spPr bwMode="auto">
          <a:xfrm>
            <a:off x="928662" y="3643314"/>
            <a:ext cx="3230562" cy="2806700"/>
          </a:xfrm>
          <a:prstGeom prst="rect">
            <a:avLst/>
          </a:prstGeom>
          <a:noFill/>
          <a:ln w="9525" algn="ctr">
            <a:noFill/>
            <a:miter lim="800000"/>
            <a:headEnd/>
            <a:tailEnd/>
          </a:ln>
        </p:spPr>
      </p:pic>
    </p:spTree>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title"/>
          </p:nvPr>
        </p:nvSpPr>
        <p:spPr>
          <a:xfrm>
            <a:off x="539750" y="142852"/>
            <a:ext cx="8229600" cy="1000132"/>
          </a:xfrm>
        </p:spPr>
        <p:txBody>
          <a:bodyPr/>
          <a:lstStyle/>
          <a:p>
            <a:pPr marL="0" indent="0" algn="ctr" eaLnBrk="1" fontAlgn="auto" hangingPunct="1">
              <a:spcAft>
                <a:spcPts val="0"/>
              </a:spcAft>
              <a:buClr>
                <a:schemeClr val="accent6">
                  <a:lumMod val="75000"/>
                </a:schemeClr>
              </a:buClr>
              <a:buFont typeface="Georgia" pitchFamily="18" charset="0"/>
              <a:buNone/>
              <a:defRPr/>
            </a:pPr>
            <a:r>
              <a:rPr lang="zh-TW" altLang="en-US" sz="4800" dirty="0" smtClean="0">
                <a:solidFill>
                  <a:srgbClr val="0000FF"/>
                </a:solidFill>
                <a:latin typeface="標楷體" pitchFamily="65" charset="-120"/>
                <a:ea typeface="標楷體" pitchFamily="65" charset="-120"/>
                <a:cs typeface="+mj-cs"/>
              </a:rPr>
              <a:t>生 產 製 作 流 程</a:t>
            </a:r>
            <a:endParaRPr lang="zh-CN" altLang="en-US" sz="4800" dirty="0" smtClean="0">
              <a:solidFill>
                <a:srgbClr val="0000FF"/>
              </a:solidFill>
              <a:latin typeface="標楷體" pitchFamily="65" charset="-120"/>
              <a:ea typeface="標楷體" pitchFamily="65" charset="-120"/>
              <a:cs typeface="+mj-cs"/>
            </a:endParaRPr>
          </a:p>
        </p:txBody>
      </p:sp>
      <p:sp>
        <p:nvSpPr>
          <p:cNvPr id="19459" name="投影片編號版面配置區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r>
              <a:rPr lang="en-US" altLang="zh-CN" sz="1000" dirty="0" smtClean="0">
                <a:solidFill>
                  <a:schemeClr val="tx1"/>
                </a:solidFill>
                <a:latin typeface="Arial" pitchFamily="34" charset="0"/>
              </a:rPr>
              <a:t>8</a:t>
            </a:r>
          </a:p>
        </p:txBody>
      </p:sp>
      <p:sp>
        <p:nvSpPr>
          <p:cNvPr id="19460" name="Rectangle 73"/>
          <p:cNvSpPr>
            <a:spLocks noChangeArrowheads="1"/>
          </p:cNvSpPr>
          <p:nvPr/>
        </p:nvSpPr>
        <p:spPr bwMode="auto">
          <a:xfrm>
            <a:off x="3695700" y="1555750"/>
            <a:ext cx="1681163" cy="577850"/>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產品</a:t>
            </a:r>
            <a:r>
              <a:rPr lang="zh-CN" altLang="en-US" sz="2800" b="1">
                <a:solidFill>
                  <a:srgbClr val="002060"/>
                </a:solidFill>
                <a:latin typeface="標楷體" pitchFamily="65" charset="-120"/>
                <a:ea typeface="標楷體" pitchFamily="65" charset="-120"/>
              </a:rPr>
              <a:t>設計</a:t>
            </a:r>
          </a:p>
        </p:txBody>
      </p:sp>
      <p:sp>
        <p:nvSpPr>
          <p:cNvPr id="19461" name="Oval 96"/>
          <p:cNvSpPr>
            <a:spLocks noChangeArrowheads="1"/>
          </p:cNvSpPr>
          <p:nvPr/>
        </p:nvSpPr>
        <p:spPr bwMode="auto">
          <a:xfrm>
            <a:off x="250825" y="260350"/>
            <a:ext cx="1368425" cy="647700"/>
          </a:xfrm>
          <a:prstGeom prst="ellipse">
            <a:avLst/>
          </a:prstGeom>
          <a:noFill/>
          <a:ln w="9525" algn="ctr">
            <a:solidFill>
              <a:srgbClr val="0000FF"/>
            </a:solidFill>
            <a:round/>
            <a:headEnd/>
            <a:tailEnd/>
          </a:ln>
        </p:spPr>
        <p:txBody>
          <a:bodyPr wrap="none" anchor="ctr"/>
          <a:lstStyle/>
          <a:p>
            <a:pPr marL="342900" indent="-342900">
              <a:buFont typeface="Wingdings" pitchFamily="2" charset="2"/>
              <a:buNone/>
            </a:pPr>
            <a:r>
              <a:rPr lang="en-US" altLang="zh-CN" b="1">
                <a:solidFill>
                  <a:srgbClr val="0000FF"/>
                </a:solidFill>
              </a:rPr>
              <a:t>CGC</a:t>
            </a:r>
          </a:p>
        </p:txBody>
      </p:sp>
      <p:sp>
        <p:nvSpPr>
          <p:cNvPr id="19462" name="Rectangle 73"/>
          <p:cNvSpPr>
            <a:spLocks noChangeArrowheads="1"/>
          </p:cNvSpPr>
          <p:nvPr/>
        </p:nvSpPr>
        <p:spPr bwMode="auto">
          <a:xfrm>
            <a:off x="6659563" y="1555750"/>
            <a:ext cx="1657350" cy="577850"/>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樣品製作</a:t>
            </a:r>
            <a:endParaRPr lang="zh-CN" altLang="en-US" sz="2800" b="1">
              <a:solidFill>
                <a:srgbClr val="002060"/>
              </a:solidFill>
              <a:latin typeface="標楷體" pitchFamily="65" charset="-120"/>
              <a:ea typeface="標楷體" pitchFamily="65" charset="-120"/>
            </a:endParaRPr>
          </a:p>
        </p:txBody>
      </p:sp>
      <p:sp>
        <p:nvSpPr>
          <p:cNvPr id="19463" name="Rectangle 73"/>
          <p:cNvSpPr>
            <a:spLocks noChangeArrowheads="1"/>
          </p:cNvSpPr>
          <p:nvPr/>
        </p:nvSpPr>
        <p:spPr bwMode="auto">
          <a:xfrm>
            <a:off x="6659563" y="2854325"/>
            <a:ext cx="1657350" cy="576263"/>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客戶確認</a:t>
            </a:r>
            <a:endParaRPr lang="zh-CN" altLang="en-US" sz="2800" b="1">
              <a:solidFill>
                <a:srgbClr val="002060"/>
              </a:solidFill>
              <a:latin typeface="標楷體" pitchFamily="65" charset="-120"/>
              <a:ea typeface="標楷體" pitchFamily="65" charset="-120"/>
            </a:endParaRPr>
          </a:p>
        </p:txBody>
      </p:sp>
      <p:sp>
        <p:nvSpPr>
          <p:cNvPr id="19464" name="Rectangle 73"/>
          <p:cNvSpPr>
            <a:spLocks noChangeArrowheads="1"/>
          </p:cNvSpPr>
          <p:nvPr/>
        </p:nvSpPr>
        <p:spPr bwMode="auto">
          <a:xfrm>
            <a:off x="3708400" y="2846388"/>
            <a:ext cx="1668463" cy="576262"/>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模具開發</a:t>
            </a:r>
            <a:endParaRPr lang="zh-CN" altLang="en-US" sz="2800" b="1">
              <a:solidFill>
                <a:srgbClr val="002060"/>
              </a:solidFill>
              <a:latin typeface="標楷體" pitchFamily="65" charset="-120"/>
              <a:ea typeface="標楷體" pitchFamily="65" charset="-120"/>
            </a:endParaRPr>
          </a:p>
        </p:txBody>
      </p:sp>
      <p:sp>
        <p:nvSpPr>
          <p:cNvPr id="19465" name="Rectangle 73"/>
          <p:cNvSpPr>
            <a:spLocks noChangeArrowheads="1"/>
          </p:cNvSpPr>
          <p:nvPr/>
        </p:nvSpPr>
        <p:spPr bwMode="auto">
          <a:xfrm>
            <a:off x="785813" y="2859088"/>
            <a:ext cx="1657350" cy="569912"/>
          </a:xfrm>
          <a:prstGeom prst="rect">
            <a:avLst/>
          </a:prstGeom>
          <a:noFill/>
          <a:ln w="28575" algn="ctr">
            <a:solidFill>
              <a:srgbClr val="000000"/>
            </a:solidFill>
            <a:miter lim="800000"/>
            <a:headEnd/>
            <a:tailEnd/>
          </a:ln>
        </p:spPr>
        <p:txBody>
          <a:bodyPr wrap="none" anchor="ctr"/>
          <a:lstStyle/>
          <a:p>
            <a:pPr marL="342900" indent="-342900" algn="l">
              <a:lnSpc>
                <a:spcPts val="2200"/>
              </a:lnSpc>
              <a:spcBef>
                <a:spcPct val="0"/>
              </a:spcBef>
              <a:buFont typeface="Wingdings" pitchFamily="2" charset="2"/>
              <a:buNone/>
            </a:pPr>
            <a:r>
              <a:rPr lang="zh-TW" altLang="en-US" sz="2000" b="1">
                <a:solidFill>
                  <a:srgbClr val="002060"/>
                </a:solidFill>
                <a:latin typeface="標楷體" pitchFamily="65" charset="-120"/>
                <a:ea typeface="標楷體" pitchFamily="65" charset="-120"/>
              </a:rPr>
              <a:t>客戶二次確認</a:t>
            </a:r>
            <a:endParaRPr lang="zh-CN" altLang="en-US" sz="2200" b="1">
              <a:solidFill>
                <a:srgbClr val="002060"/>
              </a:solidFill>
              <a:latin typeface="標楷體" pitchFamily="65" charset="-120"/>
              <a:ea typeface="標楷體" pitchFamily="65" charset="-120"/>
            </a:endParaRPr>
          </a:p>
        </p:txBody>
      </p:sp>
      <p:sp>
        <p:nvSpPr>
          <p:cNvPr id="19466" name="Rectangle 73"/>
          <p:cNvSpPr>
            <a:spLocks noChangeArrowheads="1"/>
          </p:cNvSpPr>
          <p:nvPr/>
        </p:nvSpPr>
        <p:spPr bwMode="auto">
          <a:xfrm>
            <a:off x="785813" y="4143375"/>
            <a:ext cx="1714500" cy="576263"/>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沖壓</a:t>
            </a:r>
            <a:endParaRPr lang="zh-CN" altLang="en-US" sz="2800" b="1">
              <a:solidFill>
                <a:srgbClr val="002060"/>
              </a:solidFill>
              <a:latin typeface="標楷體" pitchFamily="65" charset="-120"/>
              <a:ea typeface="標楷體" pitchFamily="65" charset="-120"/>
            </a:endParaRPr>
          </a:p>
        </p:txBody>
      </p:sp>
      <p:sp>
        <p:nvSpPr>
          <p:cNvPr id="19467" name="Rectangle 73"/>
          <p:cNvSpPr>
            <a:spLocks noChangeArrowheads="1"/>
          </p:cNvSpPr>
          <p:nvPr/>
        </p:nvSpPr>
        <p:spPr bwMode="auto">
          <a:xfrm>
            <a:off x="6689725" y="5429250"/>
            <a:ext cx="1668463" cy="571500"/>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表面處理</a:t>
            </a:r>
            <a:endParaRPr lang="zh-CN" altLang="en-US" sz="2800" b="1">
              <a:solidFill>
                <a:srgbClr val="002060"/>
              </a:solidFill>
              <a:latin typeface="標楷體" pitchFamily="65" charset="-120"/>
              <a:ea typeface="標楷體" pitchFamily="65" charset="-120"/>
            </a:endParaRPr>
          </a:p>
        </p:txBody>
      </p:sp>
      <p:sp>
        <p:nvSpPr>
          <p:cNvPr id="19468" name="Rectangle 73"/>
          <p:cNvSpPr>
            <a:spLocks noChangeArrowheads="1"/>
          </p:cNvSpPr>
          <p:nvPr/>
        </p:nvSpPr>
        <p:spPr bwMode="auto">
          <a:xfrm>
            <a:off x="3714750" y="5429250"/>
            <a:ext cx="1643063" cy="571500"/>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品質檢驗</a:t>
            </a:r>
            <a:endParaRPr lang="zh-CN" altLang="en-US" sz="2800" b="1">
              <a:solidFill>
                <a:srgbClr val="002060"/>
              </a:solidFill>
              <a:latin typeface="標楷體" pitchFamily="65" charset="-120"/>
              <a:ea typeface="標楷體" pitchFamily="65" charset="-120"/>
            </a:endParaRPr>
          </a:p>
        </p:txBody>
      </p:sp>
      <p:sp>
        <p:nvSpPr>
          <p:cNvPr id="19469" name="Rectangle 73"/>
          <p:cNvSpPr>
            <a:spLocks noChangeArrowheads="1"/>
          </p:cNvSpPr>
          <p:nvPr/>
        </p:nvSpPr>
        <p:spPr bwMode="auto">
          <a:xfrm>
            <a:off x="785813" y="5429250"/>
            <a:ext cx="1643062" cy="571500"/>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包裝出貨</a:t>
            </a:r>
            <a:endParaRPr lang="zh-CN" altLang="en-US" sz="2800" b="1">
              <a:solidFill>
                <a:srgbClr val="002060"/>
              </a:solidFill>
              <a:latin typeface="標楷體" pitchFamily="65" charset="-120"/>
              <a:ea typeface="標楷體" pitchFamily="65" charset="-120"/>
            </a:endParaRPr>
          </a:p>
        </p:txBody>
      </p:sp>
      <p:cxnSp>
        <p:nvCxnSpPr>
          <p:cNvPr id="4" name="直線單箭頭接點 3"/>
          <p:cNvCxnSpPr>
            <a:endCxn id="19460" idx="1"/>
          </p:cNvCxnSpPr>
          <p:nvPr/>
        </p:nvCxnSpPr>
        <p:spPr>
          <a:xfrm flipV="1">
            <a:off x="2447925" y="1844675"/>
            <a:ext cx="1247775" cy="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19462" idx="2"/>
          </p:cNvCxnSpPr>
          <p:nvPr/>
        </p:nvCxnSpPr>
        <p:spPr>
          <a:xfrm>
            <a:off x="7488238" y="2133600"/>
            <a:ext cx="0" cy="719138"/>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9472" name="Rectangle 73"/>
          <p:cNvSpPr>
            <a:spLocks noChangeArrowheads="1"/>
          </p:cNvSpPr>
          <p:nvPr/>
        </p:nvSpPr>
        <p:spPr bwMode="auto">
          <a:xfrm>
            <a:off x="790575" y="1557338"/>
            <a:ext cx="1657350" cy="574675"/>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客戶需求</a:t>
            </a:r>
            <a:endParaRPr lang="zh-CN" altLang="en-US" sz="2800" b="1">
              <a:solidFill>
                <a:srgbClr val="002060"/>
              </a:solidFill>
              <a:latin typeface="標楷體" pitchFamily="65" charset="-120"/>
              <a:ea typeface="標楷體" pitchFamily="65" charset="-120"/>
            </a:endParaRPr>
          </a:p>
        </p:txBody>
      </p:sp>
      <p:sp>
        <p:nvSpPr>
          <p:cNvPr id="19473" name="Rectangle 73"/>
          <p:cNvSpPr>
            <a:spLocks noChangeArrowheads="1"/>
          </p:cNvSpPr>
          <p:nvPr/>
        </p:nvSpPr>
        <p:spPr bwMode="auto">
          <a:xfrm>
            <a:off x="3714750" y="4143375"/>
            <a:ext cx="1649413" cy="576263"/>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600" b="1" dirty="0" smtClean="0">
                <a:solidFill>
                  <a:srgbClr val="002060"/>
                </a:solidFill>
                <a:latin typeface="標楷體" pitchFamily="65" charset="-120"/>
                <a:ea typeface="標楷體" pitchFamily="65" charset="-120"/>
              </a:rPr>
              <a:t>超音波清洗</a:t>
            </a:r>
            <a:endParaRPr lang="zh-CN" altLang="en-US" sz="2600" b="1" dirty="0">
              <a:solidFill>
                <a:srgbClr val="002060"/>
              </a:solidFill>
              <a:latin typeface="標楷體" pitchFamily="65" charset="-120"/>
              <a:ea typeface="標楷體" pitchFamily="65" charset="-120"/>
            </a:endParaRPr>
          </a:p>
        </p:txBody>
      </p:sp>
      <p:sp>
        <p:nvSpPr>
          <p:cNvPr id="19474" name="Rectangle 73"/>
          <p:cNvSpPr>
            <a:spLocks noChangeArrowheads="1"/>
          </p:cNvSpPr>
          <p:nvPr/>
        </p:nvSpPr>
        <p:spPr bwMode="auto">
          <a:xfrm>
            <a:off x="6659563" y="4149725"/>
            <a:ext cx="1668462" cy="576263"/>
          </a:xfrm>
          <a:prstGeom prst="rect">
            <a:avLst/>
          </a:prstGeom>
          <a:noFill/>
          <a:ln w="28575" algn="ctr">
            <a:solidFill>
              <a:srgbClr val="000000"/>
            </a:solidFill>
            <a:miter lim="800000"/>
            <a:headEnd/>
            <a:tailEnd/>
          </a:ln>
        </p:spPr>
        <p:txBody>
          <a:bodyPr wrap="none" anchor="ctr"/>
          <a:lstStyle/>
          <a:p>
            <a:pPr marL="342900" indent="-342900">
              <a:buFont typeface="Wingdings" pitchFamily="2" charset="2"/>
              <a:buNone/>
            </a:pPr>
            <a:r>
              <a:rPr lang="zh-TW" altLang="en-US" sz="2800" b="1">
                <a:solidFill>
                  <a:srgbClr val="002060"/>
                </a:solidFill>
                <a:latin typeface="標楷體" pitchFamily="65" charset="-120"/>
                <a:ea typeface="標楷體" pitchFamily="65" charset="-120"/>
              </a:rPr>
              <a:t>熱處理</a:t>
            </a:r>
            <a:endParaRPr lang="zh-CN" altLang="en-US" sz="2800" b="1">
              <a:solidFill>
                <a:srgbClr val="002060"/>
              </a:solidFill>
              <a:latin typeface="標楷體" pitchFamily="65" charset="-120"/>
              <a:ea typeface="標楷體" pitchFamily="65" charset="-120"/>
            </a:endParaRPr>
          </a:p>
        </p:txBody>
      </p:sp>
      <p:cxnSp>
        <p:nvCxnSpPr>
          <p:cNvPr id="28" name="直線單箭頭接點 27"/>
          <p:cNvCxnSpPr/>
          <p:nvPr/>
        </p:nvCxnSpPr>
        <p:spPr>
          <a:xfrm flipH="1" flipV="1">
            <a:off x="5367338" y="3170238"/>
            <a:ext cx="1279525" cy="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5357813" y="4429125"/>
            <a:ext cx="1319212" cy="1588"/>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V="1">
            <a:off x="2481263" y="4437063"/>
            <a:ext cx="1247775" cy="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5357813" y="1857375"/>
            <a:ext cx="1319212" cy="1588"/>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a:off x="7500938" y="4714875"/>
            <a:ext cx="0" cy="71755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1619250" y="3429000"/>
            <a:ext cx="0" cy="719138"/>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flipV="1">
            <a:off x="2411413" y="5754688"/>
            <a:ext cx="1281112" cy="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rot="10800000">
            <a:off x="5357813" y="5715000"/>
            <a:ext cx="1285875" cy="1588"/>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flipV="1">
            <a:off x="2428875" y="3143250"/>
            <a:ext cx="1279525" cy="0"/>
          </a:xfrm>
          <a:prstGeom prst="straightConnector1">
            <a:avLst/>
          </a:prstGeom>
          <a:ln w="57150">
            <a:solidFill>
              <a:srgbClr val="CC33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dir="vert"/>
  </p:transition>
</p:sld>
</file>

<file path=ppt/theme/theme1.xml><?xml version="1.0" encoding="utf-8"?>
<a:theme xmlns:a="http://schemas.openxmlformats.org/drawingml/2006/main" name="氣流">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9092</TotalTime>
  <Words>1096</Words>
  <Application>Microsoft Office PowerPoint</Application>
  <PresentationFormat>如螢幕大小 (4:3)</PresentationFormat>
  <Paragraphs>253</Paragraphs>
  <Slides>28</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28</vt:i4>
      </vt:variant>
    </vt:vector>
  </HeadingPairs>
  <TitlesOfParts>
    <vt:vector size="30" baseType="lpstr">
      <vt:lpstr>氣流</vt:lpstr>
      <vt:lpstr>Document</vt:lpstr>
      <vt:lpstr>投影片 1</vt:lpstr>
      <vt:lpstr>投影片 2</vt:lpstr>
      <vt:lpstr>投影片 3</vt:lpstr>
      <vt:lpstr>公 司 簡 介</vt:lpstr>
      <vt:lpstr>投影片 5</vt:lpstr>
      <vt:lpstr>組 織 架 構</vt:lpstr>
      <vt:lpstr>品 質 宗 旨</vt:lpstr>
      <vt:lpstr>創 新 研 發 模 具</vt:lpstr>
      <vt:lpstr>生 產 製 作 流 程</vt:lpstr>
      <vt:lpstr>彈片系列產品介紹</vt:lpstr>
      <vt:lpstr>彈片系列產品介紹</vt:lpstr>
      <vt:lpstr>屏蔽罩系列產品</vt:lpstr>
      <vt:lpstr>屏蔽罩系列產品</vt:lpstr>
      <vt:lpstr>精密五金沖壓系列產品</vt:lpstr>
      <vt:lpstr>品 質 檢 驗 設 備</vt:lpstr>
      <vt:lpstr>沖 床 設 備 介 紹</vt:lpstr>
      <vt:lpstr>             自動包裝機</vt:lpstr>
      <vt:lpstr>模 具 設 備 介 紹</vt:lpstr>
      <vt:lpstr>線 切 割 設 備 介 紹</vt:lpstr>
      <vt:lpstr>取 得 認 證</vt:lpstr>
      <vt:lpstr>取 得 認 證</vt:lpstr>
      <vt:lpstr>取 得 認 證</vt:lpstr>
      <vt:lpstr>環 境 介 紹 (1F平面圖)</vt:lpstr>
      <vt:lpstr>投影片 24</vt:lpstr>
      <vt:lpstr>投影片 25</vt:lpstr>
      <vt:lpstr>投影片 26</vt:lpstr>
      <vt:lpstr>投影片 27</vt:lpstr>
      <vt:lpstr>投影片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cgcuser</dc:creator>
  <cp:lastModifiedBy>jimmy</cp:lastModifiedBy>
  <cp:revision>424</cp:revision>
  <dcterms:created xsi:type="dcterms:W3CDTF">2006-11-20T07:21:07Z</dcterms:created>
  <dcterms:modified xsi:type="dcterms:W3CDTF">2025-08-06T02:03:37Z</dcterms:modified>
</cp:coreProperties>
</file>